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9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1" r:id="rId2"/>
    <p:sldId id="260" r:id="rId3"/>
    <p:sldId id="259" r:id="rId4"/>
    <p:sldId id="258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3" r:id="rId16"/>
    <p:sldId id="274" r:id="rId17"/>
    <p:sldId id="275" r:id="rId18"/>
    <p:sldId id="276" r:id="rId19"/>
    <p:sldId id="354" r:id="rId20"/>
    <p:sldId id="277" r:id="rId21"/>
    <p:sldId id="278" r:id="rId22"/>
    <p:sldId id="355" r:id="rId23"/>
    <p:sldId id="279" r:id="rId24"/>
    <p:sldId id="281" r:id="rId25"/>
    <p:sldId id="282" r:id="rId26"/>
    <p:sldId id="283" r:id="rId27"/>
    <p:sldId id="290" r:id="rId28"/>
    <p:sldId id="284" r:id="rId29"/>
    <p:sldId id="287" r:id="rId30"/>
    <p:sldId id="291" r:id="rId31"/>
    <p:sldId id="285" r:id="rId32"/>
    <p:sldId id="286" r:id="rId33"/>
    <p:sldId id="288" r:id="rId34"/>
    <p:sldId id="356" r:id="rId35"/>
    <p:sldId id="293" r:id="rId36"/>
    <p:sldId id="294" r:id="rId37"/>
    <p:sldId id="292" r:id="rId38"/>
    <p:sldId id="368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69" r:id="rId49"/>
    <p:sldId id="308" r:id="rId50"/>
    <p:sldId id="341" r:id="rId51"/>
    <p:sldId id="342" r:id="rId52"/>
    <p:sldId id="353" r:id="rId53"/>
    <p:sldId id="309" r:id="rId54"/>
    <p:sldId id="312" r:id="rId55"/>
    <p:sldId id="338" r:id="rId56"/>
    <p:sldId id="320" r:id="rId57"/>
    <p:sldId id="310" r:id="rId58"/>
    <p:sldId id="318" r:id="rId59"/>
    <p:sldId id="313" r:id="rId60"/>
    <p:sldId id="314" r:id="rId61"/>
    <p:sldId id="371" r:id="rId62"/>
    <p:sldId id="372" r:id="rId63"/>
    <p:sldId id="373" r:id="rId64"/>
    <p:sldId id="343" r:id="rId65"/>
    <p:sldId id="315" r:id="rId66"/>
    <p:sldId id="319" r:id="rId67"/>
    <p:sldId id="357" r:id="rId68"/>
    <p:sldId id="344" r:id="rId69"/>
    <p:sldId id="345" r:id="rId70"/>
    <p:sldId id="317" r:id="rId71"/>
    <p:sldId id="359" r:id="rId72"/>
    <p:sldId id="358" r:id="rId73"/>
    <p:sldId id="322" r:id="rId74"/>
    <p:sldId id="323" r:id="rId75"/>
    <p:sldId id="337" r:id="rId76"/>
    <p:sldId id="324" r:id="rId77"/>
    <p:sldId id="325" r:id="rId78"/>
    <p:sldId id="326" r:id="rId79"/>
    <p:sldId id="327" r:id="rId80"/>
    <p:sldId id="328" r:id="rId81"/>
    <p:sldId id="330" r:id="rId82"/>
    <p:sldId id="334" r:id="rId83"/>
    <p:sldId id="329" r:id="rId84"/>
    <p:sldId id="332" r:id="rId85"/>
    <p:sldId id="336" r:id="rId86"/>
    <p:sldId id="333" r:id="rId87"/>
    <p:sldId id="347" r:id="rId88"/>
    <p:sldId id="335" r:id="rId89"/>
    <p:sldId id="346" r:id="rId90"/>
    <p:sldId id="348" r:id="rId91"/>
    <p:sldId id="370" r:id="rId92"/>
    <p:sldId id="352" r:id="rId93"/>
    <p:sldId id="350" r:id="rId94"/>
    <p:sldId id="365" r:id="rId95"/>
    <p:sldId id="363" r:id="rId96"/>
    <p:sldId id="360" r:id="rId97"/>
    <p:sldId id="351" r:id="rId98"/>
    <p:sldId id="361" r:id="rId99"/>
    <p:sldId id="366" r:id="rId100"/>
    <p:sldId id="362" r:id="rId101"/>
    <p:sldId id="367" r:id="rId102"/>
    <p:sldId id="364" r:id="rId10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88" y="-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FD36-E94D-4689-B7D0-7C834C408C69}" type="datetimeFigureOut">
              <a:rPr lang="en-US" smtClean="0"/>
              <a:pPr/>
              <a:t>5/19/2011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F3D51-EB8B-4DC1-B414-F0BD4F87D4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FD36-E94D-4689-B7D0-7C834C408C69}" type="datetimeFigureOut">
              <a:rPr lang="en-US" smtClean="0"/>
              <a:pPr/>
              <a:t>5/19/2011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F3D51-EB8B-4DC1-B414-F0BD4F87D4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FD36-E94D-4689-B7D0-7C834C408C69}" type="datetimeFigureOut">
              <a:rPr lang="en-US" smtClean="0"/>
              <a:pPr/>
              <a:t>5/19/2011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F3D51-EB8B-4DC1-B414-F0BD4F87D4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FD36-E94D-4689-B7D0-7C834C408C69}" type="datetimeFigureOut">
              <a:rPr lang="en-US" smtClean="0"/>
              <a:pPr/>
              <a:t>5/19/2011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F3D51-EB8B-4DC1-B414-F0BD4F87D4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FD36-E94D-4689-B7D0-7C834C408C69}" type="datetimeFigureOut">
              <a:rPr lang="en-US" smtClean="0"/>
              <a:pPr/>
              <a:t>5/19/2011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F3D51-EB8B-4DC1-B414-F0BD4F87D4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FD36-E94D-4689-B7D0-7C834C408C69}" type="datetimeFigureOut">
              <a:rPr lang="en-US" smtClean="0"/>
              <a:pPr/>
              <a:t>5/19/2011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F3D51-EB8B-4DC1-B414-F0BD4F87D4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FD36-E94D-4689-B7D0-7C834C408C69}" type="datetimeFigureOut">
              <a:rPr lang="en-US" smtClean="0"/>
              <a:pPr/>
              <a:t>5/19/2011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F3D51-EB8B-4DC1-B414-F0BD4F87D4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FD36-E94D-4689-B7D0-7C834C408C69}" type="datetimeFigureOut">
              <a:rPr lang="en-US" smtClean="0"/>
              <a:pPr/>
              <a:t>5/19/2011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F3D51-EB8B-4DC1-B414-F0BD4F87D4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FD36-E94D-4689-B7D0-7C834C408C69}" type="datetimeFigureOut">
              <a:rPr lang="en-US" smtClean="0"/>
              <a:pPr/>
              <a:t>5/19/2011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F3D51-EB8B-4DC1-B414-F0BD4F87D4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FD36-E94D-4689-B7D0-7C834C408C69}" type="datetimeFigureOut">
              <a:rPr lang="en-US" smtClean="0"/>
              <a:pPr/>
              <a:t>5/19/2011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F3D51-EB8B-4DC1-B414-F0BD4F87D4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FD36-E94D-4689-B7D0-7C834C408C69}" type="datetimeFigureOut">
              <a:rPr lang="en-US" smtClean="0"/>
              <a:pPr/>
              <a:t>5/19/2011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F3D51-EB8B-4DC1-B414-F0BD4F87D4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5FD36-E94D-4689-B7D0-7C834C408C69}" type="datetimeFigureOut">
              <a:rPr lang="en-US" smtClean="0"/>
              <a:pPr/>
              <a:t>5/19/2011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F3D51-EB8B-4DC1-B414-F0BD4F87D4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A Name Above Every Name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The Creator</a:t>
            </a:r>
            <a:endParaRPr lang="en-US" dirty="0"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7200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“These are the generations of the heavens and of the earth when they were created, in the day that the 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LORD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God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made the earth and the heavens.”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Genesis 2:4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dirty="0" smtClean="0">
              <a:solidFill>
                <a:srgbClr val="00B0F0"/>
              </a:solidFill>
              <a:latin typeface="Arial Black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dirty="0" smtClean="0">
              <a:solidFill>
                <a:srgbClr val="00B0F0"/>
              </a:solidFill>
              <a:latin typeface="Arial Black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A Name Above Every Name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“And whatsoever ye do in word or deed,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do all in the name of the Lord Jesus, 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giving thanks to God and the Father by him.”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Colossians 1:17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sz="4000" dirty="0" smtClean="0">
              <a:solidFill>
                <a:srgbClr val="00B0F0"/>
              </a:solidFill>
              <a:latin typeface="Arial Black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sz="4000" dirty="0" smtClean="0">
              <a:solidFill>
                <a:srgbClr val="00B0F0"/>
              </a:solidFill>
              <a:latin typeface="Arial Black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sz="2800" dirty="0">
              <a:solidFill>
                <a:srgbClr val="00B0F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A Name Above Every Name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sz="2900" dirty="0" smtClean="0">
              <a:solidFill>
                <a:srgbClr val="00B0F0"/>
              </a:solidFill>
              <a:latin typeface="Arial Black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“If any man love not the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Lord Jesus Christ, 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let him be Anathema </a:t>
            </a:r>
            <a:r>
              <a:rPr lang="en-US" dirty="0" err="1" smtClean="0">
                <a:solidFill>
                  <a:srgbClr val="00B0F0"/>
                </a:solidFill>
                <a:latin typeface="Arial Black" pitchFamily="34" charset="0"/>
              </a:rPr>
              <a:t>Maranatha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.”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I Corinthians 16:22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sz="2800" dirty="0">
              <a:solidFill>
                <a:srgbClr val="00B0F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A Name Above Every Name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dirty="0" smtClean="0">
              <a:solidFill>
                <a:srgbClr val="00B0F0"/>
              </a:solidFill>
              <a:latin typeface="Arial Black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“He which </a:t>
            </a:r>
            <a:r>
              <a:rPr lang="en-US" dirty="0" err="1" smtClean="0">
                <a:solidFill>
                  <a:srgbClr val="00B0F0"/>
                </a:solidFill>
                <a:latin typeface="Arial Black" pitchFamily="34" charset="0"/>
              </a:rPr>
              <a:t>testifieth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these things </a:t>
            </a:r>
            <a:r>
              <a:rPr lang="en-US" dirty="0" err="1" smtClean="0">
                <a:solidFill>
                  <a:srgbClr val="00B0F0"/>
                </a:solidFill>
                <a:latin typeface="Arial Black" pitchFamily="34" charset="0"/>
              </a:rPr>
              <a:t>saith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, Surely I come quickly. Amen.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Even so, come, Lord Jesus.”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Revelation 22:19</a:t>
            </a:r>
            <a:endParaRPr lang="en-US" sz="2800" dirty="0">
              <a:solidFill>
                <a:srgbClr val="00B0F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What Is this 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LORD?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7200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</a:pPr>
            <a:r>
              <a:rPr lang="en-US" dirty="0">
                <a:solidFill>
                  <a:srgbClr val="00B0F0"/>
                </a:solidFill>
                <a:latin typeface="Arial Black" pitchFamily="34" charset="0"/>
              </a:rPr>
              <a:t> 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Why is it added to “God”?</a:t>
            </a:r>
          </a:p>
          <a:p>
            <a:pPr marL="0" indent="0" algn="just">
              <a:spcBef>
                <a:spcPts val="0"/>
              </a:spcBef>
            </a:pPr>
            <a:endParaRPr lang="en-US" dirty="0" smtClean="0">
              <a:solidFill>
                <a:srgbClr val="00B0F0"/>
              </a:solidFill>
              <a:latin typeface="Arial Black" pitchFamily="34" charset="0"/>
            </a:endParaRPr>
          </a:p>
          <a:p>
            <a:pPr marL="0" indent="0" algn="just">
              <a:spcBef>
                <a:spcPts val="0"/>
              </a:spcBef>
            </a:pPr>
            <a:r>
              <a:rPr lang="en-US" dirty="0">
                <a:solidFill>
                  <a:srgbClr val="00B0F0"/>
                </a:solidFill>
                <a:latin typeface="Arial Black" pitchFamily="34" charset="0"/>
              </a:rPr>
              <a:t> 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Why is it in all capital letters?</a:t>
            </a:r>
          </a:p>
          <a:p>
            <a:pPr marL="0" indent="0" algn="just">
              <a:spcBef>
                <a:spcPts val="0"/>
              </a:spcBef>
            </a:pPr>
            <a:endParaRPr lang="en-US" dirty="0">
              <a:solidFill>
                <a:srgbClr val="00B0F0"/>
              </a:solidFill>
              <a:latin typeface="Arial Black" pitchFamily="34" charset="0"/>
            </a:endParaRPr>
          </a:p>
          <a:p>
            <a:pPr marL="0" indent="0" algn="just">
              <a:spcBef>
                <a:spcPts val="0"/>
              </a:spcBef>
            </a:pP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 It appears to be more important!</a:t>
            </a:r>
          </a:p>
          <a:p>
            <a:pPr marL="0" indent="0" algn="just">
              <a:spcBef>
                <a:spcPts val="0"/>
              </a:spcBef>
            </a:pPr>
            <a:endParaRPr lang="en-US" dirty="0">
              <a:solidFill>
                <a:srgbClr val="00B0F0"/>
              </a:solidFill>
              <a:latin typeface="Arial Black" pitchFamily="34" charset="0"/>
            </a:endParaRPr>
          </a:p>
          <a:p>
            <a:pPr marL="0" indent="0" algn="just">
              <a:spcBef>
                <a:spcPts val="0"/>
              </a:spcBef>
            </a:pP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 What does it mean?</a:t>
            </a:r>
          </a:p>
          <a:p>
            <a:pPr marL="0" indent="0" algn="just">
              <a:spcBef>
                <a:spcPts val="0"/>
              </a:spcBef>
            </a:pPr>
            <a:endParaRPr lang="en-US" dirty="0">
              <a:solidFill>
                <a:srgbClr val="00B0F0"/>
              </a:solidFill>
              <a:latin typeface="Arial Black" pitchFamily="34" charset="0"/>
            </a:endParaRPr>
          </a:p>
          <a:p>
            <a:pPr marL="0" indent="0" algn="just">
              <a:spcBef>
                <a:spcPts val="0"/>
              </a:spcBef>
            </a:pP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 Who wrote it differently than 1:1?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dirty="0" smtClean="0">
              <a:solidFill>
                <a:srgbClr val="00B0F0"/>
              </a:solidFill>
              <a:latin typeface="Arial Black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2000" t="9250" r="6000"/>
          <a:stretch>
            <a:fillRect/>
          </a:stretch>
        </p:blipFill>
        <p:spPr bwMode="auto">
          <a:xfrm>
            <a:off x="716280" y="576501"/>
            <a:ext cx="7711440" cy="57049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2000" t="9250" r="6000"/>
          <a:stretch>
            <a:fillRect/>
          </a:stretch>
        </p:blipFill>
        <p:spPr bwMode="auto">
          <a:xfrm>
            <a:off x="716280" y="576501"/>
            <a:ext cx="7711440" cy="57049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Left Arrow 2"/>
          <p:cNvSpPr/>
          <p:nvPr/>
        </p:nvSpPr>
        <p:spPr>
          <a:xfrm rot="20686770">
            <a:off x="3299440" y="711551"/>
            <a:ext cx="4389725" cy="891036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Arial Black" pitchFamily="34" charset="0"/>
              </a:rPr>
              <a:t>Burning, but not consumed!</a:t>
            </a:r>
            <a:endParaRPr lang="en-US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2000" t="9250" r="6000"/>
          <a:stretch>
            <a:fillRect/>
          </a:stretch>
        </p:blipFill>
        <p:spPr bwMode="auto">
          <a:xfrm>
            <a:off x="716280" y="576501"/>
            <a:ext cx="7711440" cy="57049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ight Arrow 3"/>
          <p:cNvSpPr/>
          <p:nvPr/>
        </p:nvSpPr>
        <p:spPr>
          <a:xfrm rot="764693">
            <a:off x="426159" y="4787101"/>
            <a:ext cx="3962382" cy="85192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Arial Black" pitchFamily="34" charset="0"/>
              </a:rPr>
              <a:t>Shoes off for holy ground</a:t>
            </a:r>
            <a:endParaRPr lang="en-US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Where Was Moses?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7200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“Now Moses kept the flock of </a:t>
            </a:r>
            <a:r>
              <a:rPr lang="en-US" dirty="0" err="1" smtClean="0">
                <a:solidFill>
                  <a:srgbClr val="00B0F0"/>
                </a:solidFill>
                <a:latin typeface="Arial Black" pitchFamily="34" charset="0"/>
              </a:rPr>
              <a:t>Jethro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his father in law, the priest of </a:t>
            </a:r>
            <a:r>
              <a:rPr lang="en-US" dirty="0" err="1" smtClean="0">
                <a:solidFill>
                  <a:srgbClr val="00B0F0"/>
                </a:solidFill>
                <a:latin typeface="Arial Black" pitchFamily="34" charset="0"/>
              </a:rPr>
              <a:t>Midian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: and he led the flock to the backside of the desert, and came to the mountain of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God,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even to </a:t>
            </a:r>
            <a:r>
              <a:rPr lang="en-US" dirty="0" err="1" smtClean="0">
                <a:solidFill>
                  <a:srgbClr val="00B0F0"/>
                </a:solidFill>
                <a:latin typeface="Arial Black" pitchFamily="34" charset="0"/>
              </a:rPr>
              <a:t>Horeb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.”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Exodus 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3:1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dirty="0" smtClean="0">
              <a:solidFill>
                <a:srgbClr val="00B0F0"/>
              </a:solidFill>
              <a:latin typeface="Arial Black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dirty="0" smtClean="0">
              <a:solidFill>
                <a:srgbClr val="00B0F0"/>
              </a:solidFill>
              <a:latin typeface="Arial Black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What Did Moses Hear?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7200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“Moreover he said, I am the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God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of thy father, the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God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of Abraham, the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God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of Isaac, and the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God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of Jacob. And Moses hid his face; for he was afraid to look upon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God.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Exodus 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3:6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dirty="0" smtClean="0">
              <a:solidFill>
                <a:srgbClr val="00B0F0"/>
              </a:solidFill>
              <a:latin typeface="Arial Black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dirty="0" smtClean="0">
              <a:solidFill>
                <a:srgbClr val="00B0F0"/>
              </a:solidFill>
              <a:latin typeface="Arial Black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What Did Moses Say?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7200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“And Moses said unto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God,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Behold, when I come unto the children of Israel, and shall say unto them, The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God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of your fathers hath sent me unto you; and they shall say to me, What is his name? what shall I say unto them?”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Exodus 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3:13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dirty="0" smtClean="0">
              <a:solidFill>
                <a:srgbClr val="00B0F0"/>
              </a:solidFill>
              <a:latin typeface="Arial Black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What Did Moses Say?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7200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“And Moses said unto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God,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Behold, when I come unto the children of Israel, and shall say unto them, The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God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of your fathers hath sent me unto you; and they shall say to me,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What is his name? 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what shall I say unto them?”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Exodus 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3:13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dirty="0" smtClean="0">
              <a:solidFill>
                <a:srgbClr val="00B0F0"/>
              </a:solidFill>
              <a:latin typeface="Arial Black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What Did Moses Say?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7200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“And Moses said unto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God,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Behold, when I come unto the children of Israel, and shall say unto them, The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God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of your fathers hath sent me unto you; and they shall say to me,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What is his name? what shall I say unto them?”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Exodus 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3:13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dirty="0" smtClean="0">
              <a:solidFill>
                <a:srgbClr val="00B0F0"/>
              </a:solidFill>
              <a:latin typeface="Arial Black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85800"/>
            <a:ext cx="8077200" cy="1470025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B0F0"/>
                </a:solidFill>
                <a:latin typeface="Arial Black" pitchFamily="34" charset="0"/>
              </a:rPr>
              <a:t>A Name Above Every Name</a:t>
            </a:r>
            <a:endParaRPr lang="en-US" sz="4000" dirty="0"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48000"/>
            <a:ext cx="6400800" cy="2438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1371600" y="2971800"/>
            <a:ext cx="6350000" cy="2298700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What Did God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Answer?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7200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“And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God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said unto Moses, I AM THAT I AM: and he said, Thus </a:t>
            </a:r>
            <a:r>
              <a:rPr lang="en-US" dirty="0" err="1" smtClean="0">
                <a:solidFill>
                  <a:srgbClr val="00B0F0"/>
                </a:solidFill>
                <a:latin typeface="Arial Black" pitchFamily="34" charset="0"/>
              </a:rPr>
              <a:t>shalt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thou say unto the children of Israel, I AM hath sent me unto you.”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Exodus 3:14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What Did God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Answer?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7200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“And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God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said unto Moses, 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I AM THAT I AM: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and he said, Thus </a:t>
            </a:r>
            <a:r>
              <a:rPr lang="en-US" dirty="0" err="1" smtClean="0">
                <a:solidFill>
                  <a:srgbClr val="00B0F0"/>
                </a:solidFill>
                <a:latin typeface="Arial Black" pitchFamily="34" charset="0"/>
              </a:rPr>
              <a:t>shalt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thou say unto the children of Israel, I AM hath sent me unto you.”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Exodus 3:14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What Did God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Answer?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7200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“And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God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said unto Moses, 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I AM THAT I AM: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and he said,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Thus </a:t>
            </a:r>
            <a:r>
              <a:rPr lang="en-US" dirty="0" err="1" smtClean="0">
                <a:solidFill>
                  <a:srgbClr val="FF0000"/>
                </a:solidFill>
                <a:latin typeface="Arial Black" pitchFamily="34" charset="0"/>
              </a:rPr>
              <a:t>shalt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 thou say 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unto the children of Israel, I AM hath sent me unto you.”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Exodus 3:14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What Did God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Answer?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7200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“And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God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said unto Moses, 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I AM THAT I AM: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and he said,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Thus </a:t>
            </a:r>
            <a:r>
              <a:rPr lang="en-US" dirty="0" err="1" smtClean="0">
                <a:solidFill>
                  <a:srgbClr val="FF0000"/>
                </a:solidFill>
                <a:latin typeface="Arial Black" pitchFamily="34" charset="0"/>
              </a:rPr>
              <a:t>shalt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 thou say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unto the children of Israel, 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I AM 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hath sent me unto you.”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Exodus 3:14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What Else Did God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Say?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7200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“And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God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said moreover unto Moses, Thus </a:t>
            </a:r>
            <a:r>
              <a:rPr lang="en-US" dirty="0" err="1" smtClean="0">
                <a:solidFill>
                  <a:srgbClr val="00B0F0"/>
                </a:solidFill>
                <a:latin typeface="Arial Black" pitchFamily="34" charset="0"/>
              </a:rPr>
              <a:t>shalt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thou say unto the children of Israel, The LORD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God 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of your fathers, the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God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of Abraham, the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God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of Isaac, and the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God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of Jacob, hath sent me unto you: this is my name for ever, and this is my memorial unto all generations” (Genesis 3:15). </a:t>
            </a:r>
            <a:endParaRPr lang="en-US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What Else Did God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Say?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7200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“And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God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said moreover unto Moses, Thus </a:t>
            </a:r>
            <a:r>
              <a:rPr lang="en-US" dirty="0" err="1" smtClean="0">
                <a:solidFill>
                  <a:srgbClr val="00B0F0"/>
                </a:solidFill>
                <a:latin typeface="Arial Black" pitchFamily="34" charset="0"/>
              </a:rPr>
              <a:t>shalt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thou say unto the children of Israel, The 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LORD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God 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of your fathers, the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God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of Abraham, the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God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of Isaac, and the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God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of Jacob, hath sent me unto you: this is my name for ever, and this is my memorial unto all generations” (Genesis 3:15). </a:t>
            </a:r>
            <a:endParaRPr lang="en-US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What Else Did God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Say?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7200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“And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God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said moreover unto Moses, Thus </a:t>
            </a:r>
            <a:r>
              <a:rPr lang="en-US" dirty="0" err="1" smtClean="0">
                <a:solidFill>
                  <a:srgbClr val="00B0F0"/>
                </a:solidFill>
                <a:latin typeface="Arial Black" pitchFamily="34" charset="0"/>
              </a:rPr>
              <a:t>shalt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thou say unto the children of Israel, The 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LORD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God 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of your fathers, the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God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of Abraham, the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God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of Isaac, and the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God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of Jacob, hath sent me unto you: 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this is my name for ever, and this is my memorial unto all generations”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(Genesis 3:15). </a:t>
            </a:r>
            <a:endParaRPr lang="en-US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When Did This Happen?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7200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</a:pP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 2,513 years after creation!</a:t>
            </a:r>
          </a:p>
          <a:p>
            <a:pPr marL="0" indent="0" algn="just">
              <a:spcBef>
                <a:spcPts val="0"/>
              </a:spcBef>
            </a:pPr>
            <a:endParaRPr lang="en-US" dirty="0">
              <a:solidFill>
                <a:srgbClr val="00B0F0"/>
              </a:solidFill>
              <a:latin typeface="Arial Black" pitchFamily="34" charset="0"/>
            </a:endParaRPr>
          </a:p>
          <a:p>
            <a:pPr marL="0" indent="0" algn="just">
              <a:spcBef>
                <a:spcPts val="0"/>
              </a:spcBef>
            </a:pP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 1,529 years B.C.</a:t>
            </a:r>
          </a:p>
          <a:p>
            <a:pPr marL="0" indent="0" algn="just">
              <a:spcBef>
                <a:spcPts val="0"/>
              </a:spcBef>
            </a:pPr>
            <a:endParaRPr lang="en-US" dirty="0">
              <a:solidFill>
                <a:srgbClr val="00B0F0"/>
              </a:solidFill>
              <a:latin typeface="Arial Black" pitchFamily="34" charset="0"/>
            </a:endParaRPr>
          </a:p>
          <a:p>
            <a:pPr marL="0" indent="0" algn="just">
              <a:spcBef>
                <a:spcPts val="0"/>
              </a:spcBef>
            </a:pP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 No one knew 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I AM 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until then!</a:t>
            </a:r>
          </a:p>
          <a:p>
            <a:pPr marL="0" indent="0" algn="just">
              <a:spcBef>
                <a:spcPts val="0"/>
              </a:spcBef>
            </a:pPr>
            <a:endParaRPr lang="en-US" dirty="0">
              <a:solidFill>
                <a:srgbClr val="00B0F0"/>
              </a:solidFill>
              <a:latin typeface="Arial Black" pitchFamily="34" charset="0"/>
            </a:endParaRPr>
          </a:p>
          <a:p>
            <a:pPr marL="0" indent="0" algn="just">
              <a:spcBef>
                <a:spcPts val="0"/>
              </a:spcBef>
            </a:pP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 Not Adam!  Not Enoch!  Not Noah!</a:t>
            </a:r>
          </a:p>
          <a:p>
            <a:pPr marL="0" indent="0" algn="just">
              <a:spcBef>
                <a:spcPts val="0"/>
              </a:spcBef>
            </a:pPr>
            <a:endParaRPr lang="en-US" dirty="0" smtClean="0">
              <a:solidFill>
                <a:srgbClr val="00B0F0"/>
              </a:solidFill>
              <a:latin typeface="Arial Black" pitchFamily="34" charset="0"/>
            </a:endParaRPr>
          </a:p>
          <a:p>
            <a:pPr marL="0" indent="0" algn="just">
              <a:spcBef>
                <a:spcPts val="0"/>
              </a:spcBef>
            </a:pPr>
            <a:r>
              <a:rPr lang="en-US" dirty="0">
                <a:solidFill>
                  <a:srgbClr val="00B0F0"/>
                </a:solidFill>
                <a:latin typeface="Arial Black" pitchFamily="34" charset="0"/>
              </a:rPr>
              <a:t> 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Not Abraham!</a:t>
            </a:r>
            <a:endParaRPr lang="en-US" dirty="0">
              <a:solidFill>
                <a:srgbClr val="00B0F0"/>
              </a:solidFill>
              <a:latin typeface="Arial Black" pitchFamily="34" charset="0"/>
            </a:endParaRPr>
          </a:p>
          <a:p>
            <a:pPr marL="0" indent="0" algn="just">
              <a:spcBef>
                <a:spcPts val="0"/>
              </a:spcBef>
            </a:pPr>
            <a:endParaRPr lang="en-US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Moses Was Discouraged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72000"/>
          </a:xfrm>
        </p:spPr>
        <p:txBody>
          <a:bodyPr>
            <a:normAutofit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“And Moses returned unto the 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LORD, 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and said, Lord, wherefore hast thou so evil entreated this people? why is it that thou hast sent me?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For since I came to Pharaoh 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to speak in thy name,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he hath done evil to this people; neither hast thou delivered thy people at all.”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Exodus 5:22-23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dirty="0" smtClean="0">
              <a:solidFill>
                <a:srgbClr val="00B0F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God Encouraged Moses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7200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“And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God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Arial Black" pitchFamily="34" charset="0"/>
              </a:rPr>
              <a:t>spake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unto Moses, and said unto him, I am the LORD:”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Exodus 6:2</a:t>
            </a:r>
            <a:endParaRPr lang="en-US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9400" y="406400"/>
            <a:ext cx="6045200" cy="6045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God Encouraged Moses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7200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“And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God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Arial Black" pitchFamily="34" charset="0"/>
              </a:rPr>
              <a:t>spake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unto Moses, and said unto him, 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I am the LORD:”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Exodus 6:2</a:t>
            </a:r>
            <a:endParaRPr lang="en-US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God Encouraged Moses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7200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“And I appeared unto Abraham, unto Isaac, and unto Jacob, by the name of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God Almighty, 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but by my name JEHOVAH was I not known to them.”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Exodus 6:3</a:t>
            </a:r>
            <a:endParaRPr lang="en-US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God Encouraged Moses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7200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“And I appeared unto Abraham, unto Isaac, and unto Jacob, by the name of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God Almighty, 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but by my name 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JEHOVAH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was I not known to them.”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Exodus 6:3</a:t>
            </a:r>
            <a:endParaRPr lang="en-US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Abraham Was God’s Friend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7200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“And when Abram was ninety years old and nine, the 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LORD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appeared to Abram, and said unto him, I am the Almighty God; walk before me, and be thou perfect.”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Genesis 17:1</a:t>
            </a:r>
            <a:endParaRPr lang="en-US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Abraham Was God’s Friend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7200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“And when Abram was ninety years old and nine, the 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LORD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appeared to Abram, and said unto him,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I am the Almighty God; 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walk before me, and be thou perfect.”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Genesis 17:1</a:t>
            </a:r>
            <a:endParaRPr lang="en-US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Isaac Knew Abram’s God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7200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“And Isaac called Jacob, and blessed him, and charged him, and said unto him … And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God Almighty 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bless thee, and make thee fruitful, and multiply thee, that thou </a:t>
            </a:r>
            <a:r>
              <a:rPr lang="en-US" dirty="0" err="1" smtClean="0">
                <a:solidFill>
                  <a:srgbClr val="00B0F0"/>
                </a:solidFill>
                <a:latin typeface="Arial Black" pitchFamily="34" charset="0"/>
              </a:rPr>
              <a:t>mayest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be a multitude of people; And give thee the blessing of Abraham …”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Genesis 28:1-4</a:t>
            </a:r>
            <a:endParaRPr lang="en-US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Jacob Knew Abram’s God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7200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“And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God 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said unto him, Thy name is Jacob: thy name shall not be called any more Jacob, but Israel shall be thy name: …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I am God Almighty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… And the land which I gave Abraham and Isaac, to thee I will give it …”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Genesis 35:10-12</a:t>
            </a:r>
            <a:endParaRPr lang="en-US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But None Knew Jehovah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7200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“And I appeared unto Abraham, unto Isaac, and unto Jacob, by the name of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God Almighty, 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but by my name 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JEHOVAH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was I not known to them.”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Exodus 6:3</a:t>
            </a:r>
            <a:endParaRPr lang="en-US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The Name 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JEHOVAH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7200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“Fill their faces with shame; that they may seek thy name, O LORD. Let them be confounded and troubled for ever; yea, let them be put to shame, and perish: That men may know that thou, whose name alone is JEHOVAH, art the most high over all the earth.”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Psalm 83:16-18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The Name 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JEHOVAH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7200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“Fill their faces with shame; that they may seek 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thy name, O LORD. 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Let them be confounded and troubled for ever; yea, let them be put to shame, and perish: That men may know that thou, whose name alone is JEHOVAH, art the most high over all the earth.”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Psalm 83:16-18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The Creator</a:t>
            </a:r>
            <a:endParaRPr lang="en-US" dirty="0"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7200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“In the beginning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God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created the heaven and the earth.”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Genesis 1:1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dirty="0" smtClean="0">
              <a:solidFill>
                <a:srgbClr val="00B0F0"/>
              </a:solidFill>
              <a:latin typeface="Arial Black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dirty="0" smtClean="0">
              <a:solidFill>
                <a:srgbClr val="00B0F0"/>
              </a:solidFill>
              <a:latin typeface="Arial Black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God = superhuman, sovereign, supreme ruler of all things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dirty="0">
              <a:solidFill>
                <a:srgbClr val="FF0000"/>
              </a:solidFill>
              <a:latin typeface="Arial Black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God    =    creator of all things</a:t>
            </a:r>
            <a:endParaRPr lang="en-US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The Name 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JEHOVAH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7200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“Fill their faces with shame; that they may seek 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thy name, O LORD. 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Let them be confounded and troubled for ever; yea, let them be put to shame, and perish: That men may know that thou, 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whose name alone is JEHOVAH,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art the most high over all the earth.”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Psalm 83:16-18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The Name 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JEHOVAH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7200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“Fill their faces with shame; that they may seek 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thy name, O LORD. 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Let them be confounded and troubled for ever; yea, let them be put to shame, and perish: That men may know that thou, 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whose name alone is JEHOVAH,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art the most high over all the earth.”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Psalm 83:16-18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The Name 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JEHOVAH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7200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“Behold, God is my salvation; I will trust, and not be afraid: for the LORD JEHOVAH is my strength and my song; he also is become my salvation. Therefore with joy shall ye draw water out of the wells of salvation.”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Isaiah 12:1-2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The Name 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JEHOVAH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7200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“Behold,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God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is my salvation; I will trust, and not be afraid: for the LORD JEHOVAH is my strength and my song; he also is become my salvation. Therefore with joy shall ye draw water out of the wells of salvation.”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Isaiah 12:1-2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The Name 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JEHOVAH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7200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“Behold,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God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is my salvation; I will trust, and not be afraid: for the 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LORD JEHOVAH 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is my strength and my song; he also is become my salvation. Therefore with joy shall ye draw water out of the wells of salvation.”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Isaiah 12:1-2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The Name 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JEHOVAH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7200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“Thou wilt keep him in perfect peace, whose mind is stayed on thee: because he </a:t>
            </a:r>
            <a:r>
              <a:rPr lang="en-US" dirty="0" err="1" smtClean="0">
                <a:solidFill>
                  <a:srgbClr val="00B0F0"/>
                </a:solidFill>
                <a:latin typeface="Arial Black" pitchFamily="34" charset="0"/>
              </a:rPr>
              <a:t>trusteth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in thee. Trust ye in the LORD for ever: for in the LORD JEHOVAH is everlasting strength.”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Isaiah 26:3-4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The Name 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JEHOVAH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7200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“Thou wilt keep him in perfect peace, whose mind is stayed on thee: because he </a:t>
            </a:r>
            <a:r>
              <a:rPr lang="en-US" dirty="0" err="1" smtClean="0">
                <a:solidFill>
                  <a:srgbClr val="00B0F0"/>
                </a:solidFill>
                <a:latin typeface="Arial Black" pitchFamily="34" charset="0"/>
              </a:rPr>
              <a:t>trusteth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in thee. Trust ye in the 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LORD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for ever: for in the LORD JEHOVAH is everlasting strength.”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Isaiah 26:3-4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The Name 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JEHOVAH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7200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“Thou wilt keep him in perfect peace, whose mind is stayed on thee: because he </a:t>
            </a:r>
            <a:r>
              <a:rPr lang="en-US" dirty="0" err="1" smtClean="0">
                <a:solidFill>
                  <a:srgbClr val="00B0F0"/>
                </a:solidFill>
                <a:latin typeface="Arial Black" pitchFamily="34" charset="0"/>
              </a:rPr>
              <a:t>trusteth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in thee. Trust ye in the 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LORD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for ever: for in the 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LORD JEHOVAH 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is everlasting strength.”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Isaiah 26:3-4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The Name 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JEHOVAH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720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3  But let the righteous be glad; let them rejoice before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God: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yea, let them exceedingly rejoice.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4  Sing unto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God,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sing praises to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his name: 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extol him that </a:t>
            </a:r>
            <a:r>
              <a:rPr lang="en-US" dirty="0" err="1" smtClean="0">
                <a:solidFill>
                  <a:srgbClr val="00B0F0"/>
                </a:solidFill>
                <a:latin typeface="Arial Black" pitchFamily="34" charset="0"/>
              </a:rPr>
              <a:t>rideth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upon the heavens by 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his name JAH, 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and rejoice before him.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5  A father of the fatherless, and a judge of the widows, is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God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in his holy habitation.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Psalm 68:3-5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From Where 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Jehovah?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1397000" y="2279650"/>
            <a:ext cx="6350000" cy="2298700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The Creator</a:t>
            </a:r>
            <a:endParaRPr lang="en-US" dirty="0"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720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“And the earth was without form, and void; and darkness was upon the face of the deep. And the Spirit of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God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moved upon the face of the waters.”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Genesis 1:2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dirty="0" smtClean="0">
              <a:solidFill>
                <a:srgbClr val="00B0F0"/>
              </a:solidFill>
              <a:latin typeface="Arial Black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dirty="0" smtClean="0">
              <a:solidFill>
                <a:srgbClr val="00B0F0"/>
              </a:solidFill>
              <a:latin typeface="Arial Black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dirty="0" smtClean="0">
              <a:solidFill>
                <a:srgbClr val="00B0F0"/>
              </a:solidFill>
              <a:latin typeface="Arial Black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God = superhuman, sovereign, supreme ruler of all things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dirty="0">
              <a:solidFill>
                <a:srgbClr val="FF0000"/>
              </a:solidFill>
              <a:latin typeface="Arial Black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God    =    creator of all things</a:t>
            </a:r>
            <a:endParaRPr lang="en-US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From Where 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Jehovah?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>
              <a:buNone/>
            </a:pPr>
            <a:endParaRPr lang="en-US" sz="9600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>
              <a:buNone/>
            </a:pPr>
            <a:endParaRPr lang="en-US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en-US" sz="2800" dirty="0" smtClean="0">
                <a:solidFill>
                  <a:srgbClr val="00B0F0"/>
                </a:solidFill>
                <a:latin typeface="Arial Black" pitchFamily="34" charset="0"/>
              </a:rPr>
              <a:t>Hebrew is read from right to left.</a:t>
            </a:r>
          </a:p>
          <a:p>
            <a:pPr>
              <a:buNone/>
            </a:pPr>
            <a:endParaRPr lang="en-US" sz="2200" dirty="0">
              <a:solidFill>
                <a:srgbClr val="FFFF00"/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en-US" sz="2800" dirty="0" smtClean="0">
                <a:solidFill>
                  <a:srgbClr val="00B0F0"/>
                </a:solidFill>
                <a:latin typeface="Arial Black" pitchFamily="34" charset="0"/>
              </a:rPr>
              <a:t>Ps 119:73,33,41,33 (Oxford or Cambridge)</a:t>
            </a:r>
            <a:endParaRPr lang="en-US" sz="2800" dirty="0">
              <a:solidFill>
                <a:srgbClr val="00B0F0"/>
              </a:solidFill>
              <a:latin typeface="Arial Black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2286000" y="1828798"/>
            <a:ext cx="4762500" cy="1724025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From Where 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Jehovah?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en-US" sz="9600" dirty="0" smtClean="0">
                <a:solidFill>
                  <a:srgbClr val="FFFF00"/>
                </a:solidFill>
                <a:latin typeface="Arial Black" pitchFamily="34" charset="0"/>
              </a:rPr>
              <a:t>   Y H W H</a:t>
            </a:r>
          </a:p>
          <a:p>
            <a:pPr>
              <a:buNone/>
            </a:pPr>
            <a:endParaRPr lang="en-US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>
              <a:buNone/>
            </a:pP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This is the sacred </a:t>
            </a:r>
            <a:r>
              <a:rPr lang="en-US" dirty="0" err="1" smtClean="0">
                <a:solidFill>
                  <a:srgbClr val="00B0F0"/>
                </a:solidFill>
                <a:latin typeface="Arial Black" pitchFamily="34" charset="0"/>
              </a:rPr>
              <a:t>tetragrammaton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.</a:t>
            </a:r>
            <a:endParaRPr lang="en-US" dirty="0">
              <a:solidFill>
                <a:srgbClr val="00B0F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A </a:t>
            </a:r>
            <a:r>
              <a:rPr lang="en-US" dirty="0" err="1" smtClean="0">
                <a:solidFill>
                  <a:srgbClr val="00B0F0"/>
                </a:solidFill>
                <a:latin typeface="Arial Black" pitchFamily="34" charset="0"/>
              </a:rPr>
              <a:t>Tetragrammaton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?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algn="just"/>
            <a:endParaRPr lang="en-US" dirty="0" smtClean="0">
              <a:solidFill>
                <a:srgbClr val="00B0F0"/>
              </a:solidFill>
              <a:latin typeface="Arial Black" pitchFamily="34" charset="0"/>
            </a:endParaRPr>
          </a:p>
          <a:p>
            <a:pPr algn="just"/>
            <a:r>
              <a:rPr lang="en-US" dirty="0" err="1" smtClean="0">
                <a:solidFill>
                  <a:srgbClr val="00B0F0"/>
                </a:solidFill>
                <a:latin typeface="Arial Black" pitchFamily="34" charset="0"/>
              </a:rPr>
              <a:t>Tetragram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= a word of four letters</a:t>
            </a:r>
          </a:p>
          <a:p>
            <a:pPr algn="just"/>
            <a:endParaRPr lang="en-US" sz="2400" dirty="0" smtClean="0">
              <a:solidFill>
                <a:srgbClr val="00B0F0"/>
              </a:solidFill>
              <a:latin typeface="Arial Black" pitchFamily="34" charset="0"/>
            </a:endParaRPr>
          </a:p>
          <a:p>
            <a:pPr algn="just"/>
            <a:endParaRPr lang="en-US" sz="2400" dirty="0" smtClean="0">
              <a:solidFill>
                <a:srgbClr val="00B0F0"/>
              </a:solidFill>
              <a:latin typeface="Arial Black" pitchFamily="34" charset="0"/>
            </a:endParaRPr>
          </a:p>
          <a:p>
            <a:pPr algn="just"/>
            <a:r>
              <a:rPr lang="en-US" dirty="0" err="1" smtClean="0">
                <a:solidFill>
                  <a:srgbClr val="00B0F0"/>
                </a:solidFill>
                <a:latin typeface="Arial Black" pitchFamily="34" charset="0"/>
              </a:rPr>
              <a:t>Tetragrammaton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= sacred Hebrew four consonants 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YHWH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for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God’s glorious name given to Moses.</a:t>
            </a:r>
          </a:p>
          <a:p>
            <a:pPr algn="just">
              <a:buNone/>
            </a:pP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From Where 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Jehovah?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en-US" sz="9600" dirty="0" smtClean="0">
                <a:solidFill>
                  <a:srgbClr val="FFFF00"/>
                </a:solidFill>
                <a:latin typeface="Arial Black" pitchFamily="34" charset="0"/>
              </a:rPr>
              <a:t>   Y H W H</a:t>
            </a:r>
          </a:p>
          <a:p>
            <a:pPr>
              <a:buNone/>
            </a:pPr>
            <a:endParaRPr lang="en-US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>
              <a:buNone/>
            </a:pP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en-US" sz="2800" dirty="0" smtClean="0">
                <a:solidFill>
                  <a:srgbClr val="00B0F0"/>
                </a:solidFill>
                <a:latin typeface="Arial Black" pitchFamily="34" charset="0"/>
              </a:rPr>
              <a:t>Given vowels from </a:t>
            </a:r>
            <a:r>
              <a:rPr lang="en-US" sz="2800" dirty="0" err="1" smtClean="0">
                <a:solidFill>
                  <a:srgbClr val="00B0F0"/>
                </a:solidFill>
                <a:latin typeface="Arial Black" pitchFamily="34" charset="0"/>
              </a:rPr>
              <a:t>Adonai</a:t>
            </a:r>
            <a:r>
              <a:rPr lang="en-US" sz="2800" dirty="0" smtClean="0">
                <a:solidFill>
                  <a:srgbClr val="00B0F0"/>
                </a:solidFill>
                <a:latin typeface="Arial Black" pitchFamily="34" charset="0"/>
              </a:rPr>
              <a:t> and </a:t>
            </a:r>
            <a:r>
              <a:rPr lang="en-US" sz="2800" dirty="0" err="1" smtClean="0">
                <a:solidFill>
                  <a:srgbClr val="00B0F0"/>
                </a:solidFill>
                <a:latin typeface="Arial Black" pitchFamily="34" charset="0"/>
              </a:rPr>
              <a:t>Elohim</a:t>
            </a:r>
            <a:r>
              <a:rPr lang="en-US" sz="2800" dirty="0" smtClean="0">
                <a:solidFill>
                  <a:srgbClr val="00B0F0"/>
                </a:solidFill>
                <a:latin typeface="Arial Black" pitchFamily="34" charset="0"/>
              </a:rPr>
              <a:t>.</a:t>
            </a:r>
            <a:endParaRPr lang="en-US" sz="2800" dirty="0">
              <a:solidFill>
                <a:srgbClr val="00B0F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From Where 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Jehovah?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en-US" sz="9600" dirty="0" smtClean="0">
                <a:solidFill>
                  <a:srgbClr val="FFFF00"/>
                </a:solidFill>
                <a:latin typeface="Arial Black" pitchFamily="34" charset="0"/>
              </a:rPr>
              <a:t>   YAHWEH</a:t>
            </a:r>
          </a:p>
          <a:p>
            <a:pPr>
              <a:buNone/>
            </a:pPr>
            <a:endParaRPr lang="en-US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>
              <a:buNone/>
            </a:pP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en-US" sz="2800" dirty="0" smtClean="0">
                <a:solidFill>
                  <a:srgbClr val="00B0F0"/>
                </a:solidFill>
                <a:latin typeface="Arial Black" pitchFamily="34" charset="0"/>
              </a:rPr>
              <a:t>This word not once in King James Bible.</a:t>
            </a:r>
            <a:endParaRPr lang="en-US" sz="2800" dirty="0">
              <a:solidFill>
                <a:srgbClr val="00B0F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From Where 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Jehovah?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en-US" sz="9600" dirty="0" smtClean="0">
                <a:solidFill>
                  <a:srgbClr val="FFFF00"/>
                </a:solidFill>
                <a:latin typeface="Arial Black" pitchFamily="34" charset="0"/>
              </a:rPr>
              <a:t>   YAHWEH</a:t>
            </a:r>
          </a:p>
          <a:p>
            <a:pPr>
              <a:buNone/>
            </a:pPr>
            <a:endParaRPr lang="en-US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>
              <a:buNone/>
            </a:pP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en-US" sz="2800" dirty="0" smtClean="0">
                <a:solidFill>
                  <a:srgbClr val="00B0F0"/>
                </a:solidFill>
                <a:latin typeface="Arial Black" pitchFamily="34" charset="0"/>
              </a:rPr>
              <a:t>Does not fit Hebrew </a:t>
            </a:r>
            <a:r>
              <a:rPr lang="en-US" sz="2800" i="1" dirty="0" err="1" smtClean="0">
                <a:solidFill>
                  <a:srgbClr val="00B0F0"/>
                </a:solidFill>
                <a:latin typeface="Arial Black" pitchFamily="34" charset="0"/>
              </a:rPr>
              <a:t>Jeho</a:t>
            </a:r>
            <a:r>
              <a:rPr lang="en-US" sz="2800" dirty="0" smtClean="0">
                <a:solidFill>
                  <a:srgbClr val="00B0F0"/>
                </a:solidFill>
                <a:latin typeface="Arial Black" pitchFamily="34" charset="0"/>
              </a:rPr>
              <a:t> or </a:t>
            </a:r>
            <a:r>
              <a:rPr lang="en-US" sz="2800" i="1" dirty="0" err="1" smtClean="0">
                <a:solidFill>
                  <a:srgbClr val="00B0F0"/>
                </a:solidFill>
                <a:latin typeface="Arial Black" pitchFamily="34" charset="0"/>
              </a:rPr>
              <a:t>Jah</a:t>
            </a:r>
            <a:r>
              <a:rPr lang="en-US" sz="2800" dirty="0" smtClean="0">
                <a:solidFill>
                  <a:srgbClr val="00B0F0"/>
                </a:solidFill>
                <a:latin typeface="Arial Black" pitchFamily="34" charset="0"/>
              </a:rPr>
              <a:t> words.</a:t>
            </a:r>
            <a:endParaRPr lang="en-US" sz="2800" dirty="0">
              <a:solidFill>
                <a:srgbClr val="00B0F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From Where 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Jehovah?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en-US" sz="9600" dirty="0" smtClean="0">
                <a:solidFill>
                  <a:srgbClr val="FFFF00"/>
                </a:solidFill>
                <a:latin typeface="Arial Black" pitchFamily="34" charset="0"/>
              </a:rPr>
              <a:t>   Y H W H</a:t>
            </a:r>
          </a:p>
          <a:p>
            <a:pPr>
              <a:buNone/>
            </a:pPr>
            <a:endParaRPr lang="en-US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>
              <a:buNone/>
            </a:pP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Transliterated into other languages.</a:t>
            </a:r>
            <a:endParaRPr lang="en-US" dirty="0">
              <a:solidFill>
                <a:srgbClr val="00B0F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From Where 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Jehovah?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en-US" sz="9600" dirty="0" smtClean="0">
                <a:solidFill>
                  <a:srgbClr val="FFFF00"/>
                </a:solidFill>
                <a:latin typeface="Arial Black" pitchFamily="34" charset="0"/>
              </a:rPr>
              <a:t>   J H V H</a:t>
            </a:r>
          </a:p>
          <a:p>
            <a:pPr>
              <a:buNone/>
            </a:pPr>
            <a:endParaRPr lang="en-US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>
              <a:buNone/>
            </a:pPr>
            <a:endParaRPr lang="en-US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en-US" sz="2800" dirty="0" smtClean="0">
                <a:solidFill>
                  <a:srgbClr val="00B0F0"/>
                </a:solidFill>
                <a:latin typeface="Arial Black" pitchFamily="34" charset="0"/>
              </a:rPr>
              <a:t>Given vowels from </a:t>
            </a:r>
            <a:r>
              <a:rPr lang="en-US" sz="2800" dirty="0" err="1" smtClean="0">
                <a:solidFill>
                  <a:srgbClr val="00B0F0"/>
                </a:solidFill>
                <a:latin typeface="Arial Black" pitchFamily="34" charset="0"/>
              </a:rPr>
              <a:t>Adonai</a:t>
            </a:r>
            <a:r>
              <a:rPr lang="en-US" sz="2800" dirty="0" smtClean="0">
                <a:solidFill>
                  <a:srgbClr val="00B0F0"/>
                </a:solidFill>
                <a:latin typeface="Arial Black" pitchFamily="34" charset="0"/>
              </a:rPr>
              <a:t> and </a:t>
            </a:r>
            <a:r>
              <a:rPr lang="en-US" sz="2800" dirty="0" err="1" smtClean="0">
                <a:solidFill>
                  <a:srgbClr val="00B0F0"/>
                </a:solidFill>
                <a:latin typeface="Arial Black" pitchFamily="34" charset="0"/>
              </a:rPr>
              <a:t>Elohim</a:t>
            </a:r>
            <a:r>
              <a:rPr lang="en-US" sz="2800" dirty="0" smtClean="0">
                <a:solidFill>
                  <a:srgbClr val="00B0F0"/>
                </a:solidFill>
                <a:latin typeface="Arial Black" pitchFamily="34" charset="0"/>
              </a:rPr>
              <a:t>.</a:t>
            </a:r>
            <a:endParaRPr lang="en-US" sz="2800" dirty="0">
              <a:solidFill>
                <a:srgbClr val="00B0F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From Where 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Jehovah?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en-US" sz="9600" dirty="0" smtClean="0">
                <a:solidFill>
                  <a:srgbClr val="FFFF00"/>
                </a:solidFill>
                <a:latin typeface="Arial Black" pitchFamily="34" charset="0"/>
              </a:rPr>
              <a:t>   J H V H</a:t>
            </a:r>
          </a:p>
          <a:p>
            <a:pPr>
              <a:buNone/>
            </a:pPr>
            <a:endParaRPr lang="en-US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en-US" sz="2800" dirty="0" smtClean="0">
                <a:solidFill>
                  <a:srgbClr val="00B0F0"/>
                </a:solidFill>
                <a:latin typeface="Arial Black" pitchFamily="34" charset="0"/>
              </a:rPr>
              <a:t>Or given vowels and pronunciation by God</a:t>
            </a:r>
          </a:p>
          <a:p>
            <a:pPr algn="ctr">
              <a:buNone/>
            </a:pPr>
            <a:endParaRPr lang="en-US" sz="1600" dirty="0" smtClean="0">
              <a:solidFill>
                <a:srgbClr val="00B0F0"/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en-US" sz="2800" dirty="0" smtClean="0">
                <a:solidFill>
                  <a:srgbClr val="00B0F0"/>
                </a:solidFill>
                <a:latin typeface="Arial Black" pitchFamily="34" charset="0"/>
              </a:rPr>
              <a:t>God pronounced it to Moses and told him to do so</a:t>
            </a:r>
            <a:endParaRPr lang="en-US" sz="2800" dirty="0">
              <a:solidFill>
                <a:srgbClr val="00B0F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From Where 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Jehovah?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en-US" sz="9600" dirty="0" smtClean="0">
                <a:solidFill>
                  <a:srgbClr val="FFFF00"/>
                </a:solidFill>
                <a:latin typeface="Arial Black" pitchFamily="34" charset="0"/>
              </a:rPr>
              <a:t>  JEHOVAH</a:t>
            </a:r>
          </a:p>
          <a:p>
            <a:pPr>
              <a:buNone/>
            </a:pPr>
            <a:endParaRPr lang="en-US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>
              <a:buNone/>
            </a:pPr>
            <a:endParaRPr lang="en-US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en-US" sz="2800" dirty="0" smtClean="0">
                <a:solidFill>
                  <a:srgbClr val="00B0F0"/>
                </a:solidFill>
                <a:latin typeface="Arial Black" pitchFamily="34" charset="0"/>
              </a:rPr>
              <a:t>Four and one/half times in King James!</a:t>
            </a:r>
            <a:endParaRPr lang="en-US" sz="2800" dirty="0">
              <a:solidFill>
                <a:srgbClr val="00B0F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The Creator</a:t>
            </a:r>
            <a:endParaRPr lang="en-US" dirty="0"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7200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“And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God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said, Let there be light: and there was light.”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Genesis 1:3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dirty="0" smtClean="0">
              <a:solidFill>
                <a:srgbClr val="00B0F0"/>
              </a:solidFill>
              <a:latin typeface="Arial Black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dirty="0" smtClean="0">
              <a:solidFill>
                <a:srgbClr val="00B0F0"/>
              </a:solidFill>
              <a:latin typeface="Arial Black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God = superhuman, sovereign, supreme ruler of all things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dirty="0">
              <a:solidFill>
                <a:srgbClr val="FF0000"/>
              </a:solidFill>
              <a:latin typeface="Arial Black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God    =    creator of all things</a:t>
            </a:r>
            <a:endParaRPr lang="en-US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From Where 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Jehovah?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	</a:t>
            </a:r>
          </a:p>
          <a:p>
            <a:pPr>
              <a:buNone/>
            </a:pPr>
            <a:r>
              <a:rPr lang="en-US" dirty="0">
                <a:solidFill>
                  <a:srgbClr val="FFFF00"/>
                </a:solidFill>
                <a:latin typeface="Arial Black" pitchFamily="34" charset="0"/>
              </a:rPr>
              <a:t>	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Exodus 6:3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	   JEHOVAH</a:t>
            </a:r>
          </a:p>
          <a:p>
            <a:pPr>
              <a:buNone/>
            </a:pPr>
            <a:r>
              <a:rPr lang="en-US" dirty="0">
                <a:solidFill>
                  <a:srgbClr val="FFFF00"/>
                </a:solidFill>
                <a:latin typeface="Arial Black" pitchFamily="34" charset="0"/>
              </a:rPr>
              <a:t>	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Psalm 68:4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	   JAH</a:t>
            </a:r>
          </a:p>
          <a:p>
            <a:pPr>
              <a:buNone/>
            </a:pPr>
            <a:r>
              <a:rPr lang="en-US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Psalm 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83:18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	   JEHOVAH</a:t>
            </a:r>
          </a:p>
          <a:p>
            <a:pPr>
              <a:buNone/>
            </a:pPr>
            <a:r>
              <a:rPr lang="en-US" dirty="0">
                <a:solidFill>
                  <a:srgbClr val="FFFF00"/>
                </a:solidFill>
                <a:latin typeface="Arial Black" pitchFamily="34" charset="0"/>
              </a:rPr>
              <a:t>	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Isaiah 12:2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	   LORD JEHOVAH</a:t>
            </a:r>
          </a:p>
          <a:p>
            <a:pPr>
              <a:buNone/>
            </a:pPr>
            <a:r>
              <a:rPr lang="en-US" dirty="0">
                <a:solidFill>
                  <a:srgbClr val="FFFF00"/>
                </a:solidFill>
                <a:latin typeface="Arial Black" pitchFamily="34" charset="0"/>
              </a:rPr>
              <a:t>	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Isaiah 26:4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	   LORD JEHOVAH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9144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B0F0"/>
                </a:solidFill>
                <a:latin typeface="Arial Black" pitchFamily="34" charset="0"/>
              </a:rPr>
              <a:t>Tetragrammaton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in KJV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1400" dirty="0" smtClean="0">
                <a:solidFill>
                  <a:srgbClr val="FFFF00"/>
                </a:solidFill>
                <a:latin typeface="Arial Black" pitchFamily="34" charset="0"/>
              </a:rPr>
              <a:t>	</a:t>
            </a:r>
          </a:p>
          <a:p>
            <a:pPr>
              <a:buNone/>
            </a:pPr>
            <a:r>
              <a:rPr lang="en-US" dirty="0">
                <a:solidFill>
                  <a:srgbClr val="FFFF00"/>
                </a:solidFill>
                <a:latin typeface="Arial Black" pitchFamily="34" charset="0"/>
              </a:rPr>
              <a:t>	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	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6510 Times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		LORD</a:t>
            </a:r>
          </a:p>
          <a:p>
            <a:pPr>
              <a:buNone/>
            </a:pPr>
            <a:endParaRPr lang="en-US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      	      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4 Times		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JEHOVAH</a:t>
            </a:r>
          </a:p>
          <a:p>
            <a:pPr>
              <a:buNone/>
            </a:pPr>
            <a:endParaRPr lang="en-US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	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	      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4 Times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		GOD</a:t>
            </a:r>
          </a:p>
          <a:p>
            <a:pPr>
              <a:buNone/>
            </a:pPr>
            <a:endParaRPr lang="en-US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>
              <a:buNone/>
            </a:pPr>
            <a:endParaRPr lang="en-US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>
              <a:buNone/>
            </a:pPr>
            <a:endParaRPr lang="en-US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en-US" sz="1400" dirty="0" smtClean="0">
                <a:solidFill>
                  <a:srgbClr val="00B0F0"/>
                </a:solidFill>
                <a:latin typeface="Arial Black" pitchFamily="34" charset="0"/>
              </a:rPr>
              <a:t>Note:  This is Strong’s #3068, the traditional Hebrew </a:t>
            </a:r>
            <a:r>
              <a:rPr lang="en-US" sz="1400" dirty="0" err="1" smtClean="0">
                <a:solidFill>
                  <a:srgbClr val="00B0F0"/>
                </a:solidFill>
                <a:latin typeface="Arial Black" pitchFamily="34" charset="0"/>
              </a:rPr>
              <a:t>tetragrammaton</a:t>
            </a:r>
            <a:r>
              <a:rPr lang="en-US" sz="1400" dirty="0" smtClean="0">
                <a:solidFill>
                  <a:srgbClr val="00B0F0"/>
                </a:solidFill>
                <a:latin typeface="Arial Black" pitchFamily="34" charset="0"/>
              </a:rPr>
              <a:t>.</a:t>
            </a:r>
            <a:endParaRPr lang="en-US" sz="1400" dirty="0" smtClean="0">
              <a:solidFill>
                <a:srgbClr val="00B0F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9144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B0F0"/>
                </a:solidFill>
                <a:latin typeface="Arial Black" pitchFamily="34" charset="0"/>
              </a:rPr>
              <a:t>Variation of </a:t>
            </a:r>
            <a:r>
              <a:rPr lang="en-US" sz="4000" dirty="0" err="1" smtClean="0">
                <a:solidFill>
                  <a:srgbClr val="00B0F0"/>
                </a:solidFill>
                <a:latin typeface="Arial Black" pitchFamily="34" charset="0"/>
              </a:rPr>
              <a:t>Tetragrammaton</a:t>
            </a:r>
            <a:endParaRPr lang="en-US" sz="40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1400" dirty="0" smtClean="0">
                <a:solidFill>
                  <a:srgbClr val="FFFF00"/>
                </a:solidFill>
                <a:latin typeface="Arial Black" pitchFamily="34" charset="0"/>
              </a:rPr>
              <a:t>	</a:t>
            </a:r>
            <a:endParaRPr lang="en-US" sz="1400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>
              <a:buNone/>
            </a:pPr>
            <a:endParaRPr lang="en-US" sz="1400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>
              <a:buNone/>
            </a:pPr>
            <a:endParaRPr lang="en-US" sz="1400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en-US" dirty="0">
                <a:solidFill>
                  <a:srgbClr val="FFFF00"/>
                </a:solidFill>
                <a:latin typeface="Arial Black" pitchFamily="34" charset="0"/>
              </a:rPr>
              <a:t>	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	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304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Times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		GOD</a:t>
            </a:r>
          </a:p>
          <a:p>
            <a:pPr>
              <a:buNone/>
            </a:pPr>
            <a:endParaRPr lang="en-US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      	      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1 Times		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LORD</a:t>
            </a:r>
          </a:p>
          <a:p>
            <a:pPr>
              <a:buNone/>
            </a:pPr>
            <a:endParaRPr lang="en-US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	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	</a:t>
            </a:r>
            <a:endParaRPr lang="en-US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>
              <a:buNone/>
            </a:pPr>
            <a:endParaRPr lang="en-US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>
              <a:buNone/>
            </a:pPr>
            <a:endParaRPr lang="en-US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en-US" sz="1400" dirty="0" smtClean="0">
                <a:solidFill>
                  <a:srgbClr val="00B0F0"/>
                </a:solidFill>
                <a:latin typeface="Arial Black" pitchFamily="34" charset="0"/>
              </a:rPr>
              <a:t>Note:  This is Strong’s #3069, a slight variation of the Hebrew </a:t>
            </a:r>
            <a:r>
              <a:rPr lang="en-US" sz="1400" dirty="0" err="1" smtClean="0">
                <a:solidFill>
                  <a:srgbClr val="00B0F0"/>
                </a:solidFill>
                <a:latin typeface="Arial Black" pitchFamily="34" charset="0"/>
              </a:rPr>
              <a:t>tetragrammaton</a:t>
            </a:r>
            <a:r>
              <a:rPr lang="en-US" sz="1400" dirty="0" smtClean="0">
                <a:solidFill>
                  <a:srgbClr val="00B0F0"/>
                </a:solidFill>
                <a:latin typeface="Arial Black" pitchFamily="34" charset="0"/>
              </a:rPr>
              <a:t>.</a:t>
            </a:r>
            <a:endParaRPr lang="en-US" sz="1400" dirty="0" smtClean="0">
              <a:solidFill>
                <a:srgbClr val="00B0F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914400"/>
          </a:xfrm>
        </p:spPr>
        <p:txBody>
          <a:bodyPr>
            <a:normAutofit/>
          </a:bodyPr>
          <a:lstStyle/>
          <a:p>
            <a:r>
              <a:rPr lang="en-US" sz="3800" dirty="0" smtClean="0">
                <a:solidFill>
                  <a:srgbClr val="00B0F0"/>
                </a:solidFill>
                <a:latin typeface="Arial Black" pitchFamily="34" charset="0"/>
              </a:rPr>
              <a:t>Contraction of </a:t>
            </a:r>
            <a:r>
              <a:rPr lang="en-US" sz="3800" dirty="0" err="1" smtClean="0">
                <a:solidFill>
                  <a:srgbClr val="00B0F0"/>
                </a:solidFill>
                <a:latin typeface="Arial Black" pitchFamily="34" charset="0"/>
              </a:rPr>
              <a:t>Tetragrammaton</a:t>
            </a:r>
            <a:endParaRPr lang="en-US" sz="38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1400" dirty="0" smtClean="0">
                <a:solidFill>
                  <a:srgbClr val="FFFF00"/>
                </a:solidFill>
                <a:latin typeface="Arial Black" pitchFamily="34" charset="0"/>
              </a:rPr>
              <a:t>	</a:t>
            </a:r>
            <a:endParaRPr lang="en-US" sz="1400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>
              <a:buNone/>
            </a:pPr>
            <a:endParaRPr lang="en-US" sz="1400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>
              <a:buNone/>
            </a:pPr>
            <a:endParaRPr lang="en-US" sz="1400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en-US" dirty="0">
                <a:solidFill>
                  <a:srgbClr val="FFFF00"/>
                </a:solidFill>
                <a:latin typeface="Arial Black" pitchFamily="34" charset="0"/>
              </a:rPr>
              <a:t>	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	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  48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Times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		LORD</a:t>
            </a:r>
          </a:p>
          <a:p>
            <a:pPr>
              <a:buNone/>
            </a:pPr>
            <a:endParaRPr lang="en-US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      	      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1 Times		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JAH</a:t>
            </a:r>
          </a:p>
          <a:p>
            <a:pPr>
              <a:buNone/>
            </a:pPr>
            <a:endParaRPr lang="en-US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	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	</a:t>
            </a:r>
            <a:endParaRPr lang="en-US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>
              <a:buNone/>
            </a:pPr>
            <a:endParaRPr lang="en-US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>
              <a:buNone/>
            </a:pPr>
            <a:endParaRPr lang="en-US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en-US" sz="1400" dirty="0" smtClean="0">
                <a:solidFill>
                  <a:srgbClr val="00B0F0"/>
                </a:solidFill>
                <a:latin typeface="Arial Black" pitchFamily="34" charset="0"/>
              </a:rPr>
              <a:t>Note:  This is Strong’s #3050, a contraction of the Hebrew </a:t>
            </a:r>
            <a:r>
              <a:rPr lang="en-US" sz="1400" dirty="0" err="1" smtClean="0">
                <a:solidFill>
                  <a:srgbClr val="00B0F0"/>
                </a:solidFill>
                <a:latin typeface="Arial Black" pitchFamily="34" charset="0"/>
              </a:rPr>
              <a:t>tetragrammaton</a:t>
            </a:r>
            <a:r>
              <a:rPr lang="en-US" sz="1400" dirty="0" smtClean="0">
                <a:solidFill>
                  <a:srgbClr val="00B0F0"/>
                </a:solidFill>
                <a:latin typeface="Arial Black" pitchFamily="34" charset="0"/>
              </a:rPr>
              <a:t>.</a:t>
            </a:r>
            <a:endParaRPr lang="en-US" sz="1400" dirty="0" smtClean="0">
              <a:solidFill>
                <a:srgbClr val="00B0F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These 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Jehovah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Locations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	</a:t>
            </a:r>
          </a:p>
          <a:p>
            <a:pPr>
              <a:buNone/>
            </a:pPr>
            <a:r>
              <a:rPr lang="en-US" dirty="0">
                <a:solidFill>
                  <a:srgbClr val="FFFF00"/>
                </a:solidFill>
                <a:latin typeface="Arial Black" pitchFamily="34" charset="0"/>
              </a:rPr>
              <a:t>	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Gen 22:14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	  	   JEHOVAH-</a:t>
            </a:r>
            <a:r>
              <a:rPr lang="en-US" dirty="0" err="1" smtClean="0">
                <a:solidFill>
                  <a:srgbClr val="FFFF00"/>
                </a:solidFill>
                <a:latin typeface="Arial Black" pitchFamily="34" charset="0"/>
              </a:rPr>
              <a:t>jireh</a:t>
            </a:r>
            <a:endParaRPr lang="en-US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en-US" dirty="0">
                <a:solidFill>
                  <a:srgbClr val="FFFF00"/>
                </a:solidFill>
                <a:latin typeface="Arial Black" pitchFamily="34" charset="0"/>
              </a:rPr>
              <a:t>	</a:t>
            </a:r>
            <a:endParaRPr lang="en-US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	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Exodus 17:15 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	   JEHOVAH-</a:t>
            </a:r>
            <a:r>
              <a:rPr lang="en-US" dirty="0" err="1" smtClean="0">
                <a:solidFill>
                  <a:srgbClr val="FFFF00"/>
                </a:solidFill>
                <a:latin typeface="Arial Black" pitchFamily="34" charset="0"/>
              </a:rPr>
              <a:t>nissi</a:t>
            </a:r>
            <a:endParaRPr lang="en-US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>
              <a:buNone/>
            </a:pPr>
            <a:endParaRPr lang="en-US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	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Judges 6:24	   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JEHOVAH-shalom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From Where 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Jehovah?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The Jews would 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never 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say it.</a:t>
            </a:r>
          </a:p>
          <a:p>
            <a:endParaRPr lang="en-US" sz="2400" dirty="0">
              <a:solidFill>
                <a:srgbClr val="00B0F0"/>
              </a:solidFill>
              <a:latin typeface="Arial Black" pitchFamily="34" charset="0"/>
            </a:endParaRPr>
          </a:p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They substituted </a:t>
            </a:r>
            <a:r>
              <a:rPr lang="en-US" dirty="0" err="1" smtClean="0">
                <a:solidFill>
                  <a:srgbClr val="00B0F0"/>
                </a:solidFill>
                <a:latin typeface="Arial Black" pitchFamily="34" charset="0"/>
              </a:rPr>
              <a:t>Adonai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, or Lord.</a:t>
            </a:r>
          </a:p>
          <a:p>
            <a:endParaRPr lang="en-US" sz="2400" dirty="0">
              <a:solidFill>
                <a:srgbClr val="00B0F0"/>
              </a:solidFill>
              <a:latin typeface="Arial Black" pitchFamily="34" charset="0"/>
            </a:endParaRPr>
          </a:p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KJV translators followed them.</a:t>
            </a:r>
          </a:p>
          <a:p>
            <a:endParaRPr lang="en-US" sz="2400" dirty="0">
              <a:solidFill>
                <a:srgbClr val="00B0F0"/>
              </a:solidFill>
              <a:latin typeface="Arial Black" pitchFamily="34" charset="0"/>
            </a:endParaRPr>
          </a:p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But with 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LORD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in all capitals!</a:t>
            </a:r>
          </a:p>
          <a:p>
            <a:endParaRPr lang="en-US" sz="2400" dirty="0">
              <a:solidFill>
                <a:srgbClr val="00B0F0"/>
              </a:solidFill>
              <a:latin typeface="Arial Black" pitchFamily="34" charset="0"/>
            </a:endParaRPr>
          </a:p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6,559 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times they used 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LORD!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What Have We Learned?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Moses is first to know God’s name</a:t>
            </a:r>
          </a:p>
          <a:p>
            <a:endParaRPr lang="en-US" sz="2400" dirty="0">
              <a:solidFill>
                <a:srgbClr val="00B0F0"/>
              </a:solidFill>
              <a:latin typeface="Arial Black" pitchFamily="34" charset="0"/>
            </a:endParaRPr>
          </a:p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JHVH = 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I AM THAT I AM  </a:t>
            </a:r>
            <a:r>
              <a:rPr lang="en-US" sz="2800" dirty="0" smtClean="0">
                <a:solidFill>
                  <a:srgbClr val="00B0F0"/>
                </a:solidFill>
                <a:latin typeface="Arial Black" pitchFamily="34" charset="0"/>
              </a:rPr>
              <a:t>(Ex 3:14)</a:t>
            </a:r>
          </a:p>
          <a:p>
            <a:endParaRPr lang="en-US" sz="2400" dirty="0">
              <a:solidFill>
                <a:srgbClr val="00B0F0"/>
              </a:solidFill>
              <a:latin typeface="Arial Black" pitchFamily="34" charset="0"/>
            </a:endParaRPr>
          </a:p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Jehovah = 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I AM THAT I AM  </a:t>
            </a:r>
            <a:r>
              <a:rPr lang="en-US" sz="2800" dirty="0" smtClean="0">
                <a:solidFill>
                  <a:srgbClr val="00B0F0"/>
                </a:solidFill>
                <a:latin typeface="Arial Black" pitchFamily="34" charset="0"/>
              </a:rPr>
              <a:t>(Ex 6:3)</a:t>
            </a:r>
          </a:p>
          <a:p>
            <a:endParaRPr lang="en-US" sz="2400" dirty="0">
              <a:solidFill>
                <a:srgbClr val="00B0F0"/>
              </a:solidFill>
              <a:latin typeface="Arial Black" pitchFamily="34" charset="0"/>
            </a:endParaRPr>
          </a:p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It 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is 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God’s special, unique 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name</a:t>
            </a:r>
          </a:p>
          <a:p>
            <a:endParaRPr lang="en-US" sz="2400" dirty="0" smtClean="0">
              <a:solidFill>
                <a:srgbClr val="00B0F0"/>
              </a:solidFill>
              <a:latin typeface="Arial Black" pitchFamily="34" charset="0"/>
            </a:endParaRPr>
          </a:p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It was to be pronounced by Moses</a:t>
            </a:r>
            <a:endParaRPr lang="en-US" dirty="0" smtClean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What Have We Learned?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Our God’s name is Jehovah!</a:t>
            </a:r>
          </a:p>
          <a:p>
            <a:endParaRPr lang="en-US" sz="2400" dirty="0" smtClean="0">
              <a:solidFill>
                <a:srgbClr val="00B0F0"/>
              </a:solidFill>
              <a:latin typeface="Arial Black" pitchFamily="34" charset="0"/>
            </a:endParaRPr>
          </a:p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It means 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I AM THAT I AM!</a:t>
            </a:r>
          </a:p>
          <a:p>
            <a:endParaRPr lang="en-US" sz="2400" dirty="0" smtClean="0">
              <a:solidFill>
                <a:srgbClr val="00B0F0"/>
              </a:solidFill>
              <a:latin typeface="Arial Black" pitchFamily="34" charset="0"/>
            </a:endParaRPr>
          </a:p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There is no god or name like it!</a:t>
            </a:r>
          </a:p>
          <a:p>
            <a:endParaRPr lang="en-US" sz="2400" dirty="0" smtClean="0">
              <a:solidFill>
                <a:srgbClr val="00B0F0"/>
              </a:solidFill>
              <a:latin typeface="Arial Black" pitchFamily="34" charset="0"/>
            </a:endParaRPr>
          </a:p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“God” is not enough sometimes.</a:t>
            </a:r>
          </a:p>
          <a:p>
            <a:endParaRPr lang="en-US" sz="2400" dirty="0" smtClean="0">
              <a:solidFill>
                <a:srgbClr val="00B0F0"/>
              </a:solidFill>
              <a:latin typeface="Arial Black" pitchFamily="34" charset="0"/>
            </a:endParaRPr>
          </a:p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Our God is not like 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Allah 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or 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others.</a:t>
            </a:r>
            <a:endParaRPr lang="en-US" dirty="0" smtClean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Prefixes from 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Jehovah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Prefix </a:t>
            </a:r>
            <a:r>
              <a:rPr lang="en-US" i="1" dirty="0" err="1" smtClean="0">
                <a:solidFill>
                  <a:srgbClr val="00B0F0"/>
                </a:solidFill>
                <a:latin typeface="Arial Black" pitchFamily="34" charset="0"/>
              </a:rPr>
              <a:t>Jeho</a:t>
            </a:r>
            <a:r>
              <a:rPr lang="en-US" i="1" dirty="0" smtClean="0">
                <a:solidFill>
                  <a:srgbClr val="00B0F0"/>
                </a:solidFill>
                <a:latin typeface="Arial Black" pitchFamily="34" charset="0"/>
              </a:rPr>
              <a:t>, Je,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</a:t>
            </a:r>
            <a:r>
              <a:rPr lang="en-US" i="1" dirty="0" smtClean="0">
                <a:solidFill>
                  <a:srgbClr val="00B0F0"/>
                </a:solidFill>
                <a:latin typeface="Arial Black" pitchFamily="34" charset="0"/>
              </a:rPr>
              <a:t>Jo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means 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Jehovah</a:t>
            </a:r>
          </a:p>
          <a:p>
            <a:endParaRPr lang="en-US" dirty="0" smtClean="0">
              <a:solidFill>
                <a:srgbClr val="FFFF00"/>
              </a:solidFill>
              <a:latin typeface="Arial Black" pitchFamily="34" charset="0"/>
            </a:endParaRPr>
          </a:p>
          <a:p>
            <a:r>
              <a:rPr lang="en-US" dirty="0" err="1" smtClean="0">
                <a:solidFill>
                  <a:srgbClr val="00B0F0"/>
                </a:solidFill>
                <a:latin typeface="Arial Black" pitchFamily="34" charset="0"/>
              </a:rPr>
              <a:t>Jehoahaz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 =  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Jehovah 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sustains</a:t>
            </a:r>
          </a:p>
          <a:p>
            <a:r>
              <a:rPr lang="en-US" dirty="0" err="1" smtClean="0">
                <a:solidFill>
                  <a:srgbClr val="00B0F0"/>
                </a:solidFill>
                <a:latin typeface="Arial Black" pitchFamily="34" charset="0"/>
              </a:rPr>
              <a:t>Jehizkiah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 =  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Jehovah 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strengthens</a:t>
            </a:r>
          </a:p>
          <a:p>
            <a:r>
              <a:rPr lang="en-US" dirty="0" err="1" smtClean="0">
                <a:solidFill>
                  <a:srgbClr val="00B0F0"/>
                </a:solidFill>
                <a:latin typeface="Arial Black" pitchFamily="34" charset="0"/>
              </a:rPr>
              <a:t>Jonadab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 =  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Jehovah 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impels</a:t>
            </a:r>
          </a:p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Jehoshaphat  =  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Jehovah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judges</a:t>
            </a:r>
          </a:p>
          <a:p>
            <a:r>
              <a:rPr lang="en-US" dirty="0" err="1" smtClean="0">
                <a:solidFill>
                  <a:srgbClr val="00B0F0"/>
                </a:solidFill>
                <a:latin typeface="Arial Black" pitchFamily="34" charset="0"/>
              </a:rPr>
              <a:t>Joash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 =  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Jehovah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hastens</a:t>
            </a:r>
          </a:p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Joel  =  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Jehovah 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is God </a:t>
            </a:r>
            <a:r>
              <a:rPr lang="en-US" sz="2800" dirty="0" smtClean="0">
                <a:solidFill>
                  <a:srgbClr val="00B0F0"/>
                </a:solidFill>
                <a:latin typeface="Arial Black" pitchFamily="34" charset="0"/>
              </a:rPr>
              <a:t>(see Elijah)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Suffixes from 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Jehovah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Suffix </a:t>
            </a:r>
            <a:r>
              <a:rPr lang="en-US" i="1" dirty="0" err="1" smtClean="0">
                <a:solidFill>
                  <a:srgbClr val="00B0F0"/>
                </a:solidFill>
                <a:latin typeface="Arial Black" pitchFamily="34" charset="0"/>
              </a:rPr>
              <a:t>jah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or </a:t>
            </a:r>
            <a:r>
              <a:rPr lang="en-US" i="1" dirty="0" err="1" smtClean="0">
                <a:solidFill>
                  <a:srgbClr val="00B0F0"/>
                </a:solidFill>
                <a:latin typeface="Arial Black" pitchFamily="34" charset="0"/>
              </a:rPr>
              <a:t>iah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means 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Jehovah</a:t>
            </a:r>
          </a:p>
          <a:p>
            <a:endParaRPr lang="en-US" dirty="0" smtClean="0">
              <a:solidFill>
                <a:srgbClr val="FFFF00"/>
              </a:solidFill>
              <a:latin typeface="Arial Black" pitchFamily="34" charset="0"/>
            </a:endParaRPr>
          </a:p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Elijah  =  God is 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Jehovah!  </a:t>
            </a:r>
            <a:r>
              <a:rPr lang="en-US" sz="3000" dirty="0" smtClean="0">
                <a:solidFill>
                  <a:srgbClr val="00B0F0"/>
                </a:solidFill>
                <a:latin typeface="Arial Black" pitchFamily="34" charset="0"/>
              </a:rPr>
              <a:t>(See Joel)</a:t>
            </a:r>
          </a:p>
          <a:p>
            <a:r>
              <a:rPr lang="en-US" dirty="0" err="1" smtClean="0">
                <a:solidFill>
                  <a:srgbClr val="00B0F0"/>
                </a:solidFill>
                <a:latin typeface="Arial Black" pitchFamily="34" charset="0"/>
              </a:rPr>
              <a:t>Ahaziah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 =  Sustained by 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Jehovah</a:t>
            </a:r>
          </a:p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Nehemiah  = Consoled by 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Jehovah</a:t>
            </a:r>
          </a:p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Hezekiah  =  Strength by 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Jehovah</a:t>
            </a:r>
          </a:p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Jeremiah = </a:t>
            </a:r>
            <a:r>
              <a:rPr lang="en-US" dirty="0" err="1" smtClean="0">
                <a:solidFill>
                  <a:srgbClr val="00B0F0"/>
                </a:solidFill>
                <a:latin typeface="Arial Black" pitchFamily="34" charset="0"/>
              </a:rPr>
              <a:t>Stablished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by 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Jehovah</a:t>
            </a:r>
          </a:p>
          <a:p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Hallelujah = Praise ye 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Jehovah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The Creator</a:t>
            </a:r>
            <a:endParaRPr lang="en-US" dirty="0"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7200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“And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God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saw the light, that it was good: and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God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divided the light from the darkness.”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Genesis 1:4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dirty="0" smtClean="0">
              <a:solidFill>
                <a:srgbClr val="00B0F0"/>
              </a:solidFill>
              <a:latin typeface="Arial Black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God = superhuman, sovereign, supreme ruler of all things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dirty="0">
              <a:solidFill>
                <a:srgbClr val="FF0000"/>
              </a:solidFill>
              <a:latin typeface="Arial Black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God    =    creator of all things</a:t>
            </a:r>
            <a:endParaRPr lang="en-US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5125" y="656590"/>
            <a:ext cx="5873750" cy="554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5125" y="656590"/>
            <a:ext cx="5873750" cy="554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Left Arrow 2"/>
          <p:cNvSpPr/>
          <p:nvPr/>
        </p:nvSpPr>
        <p:spPr>
          <a:xfrm rot="20632608">
            <a:off x="5880956" y="536974"/>
            <a:ext cx="3108842" cy="795511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If this is Moses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5125" y="656590"/>
            <a:ext cx="5873750" cy="554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ight Arrow 2"/>
          <p:cNvSpPr/>
          <p:nvPr/>
        </p:nvSpPr>
        <p:spPr>
          <a:xfrm rot="20487259">
            <a:off x="201994" y="3435506"/>
            <a:ext cx="3048000" cy="80949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Who is this?</a:t>
            </a:r>
            <a:endParaRPr lang="en-US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Joshua Succeeded Moses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He was the son of Nun of Ephraim</a:t>
            </a:r>
          </a:p>
          <a:p>
            <a:endParaRPr lang="en-US" sz="2400" dirty="0" smtClean="0">
              <a:solidFill>
                <a:srgbClr val="00B0F0"/>
              </a:solidFill>
              <a:latin typeface="Arial Black" pitchFamily="34" charset="0"/>
            </a:endParaRPr>
          </a:p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He was one of the twelve spies</a:t>
            </a:r>
          </a:p>
          <a:p>
            <a:endParaRPr lang="en-US" sz="2400" dirty="0" smtClean="0">
              <a:solidFill>
                <a:srgbClr val="00B0F0"/>
              </a:solidFill>
              <a:latin typeface="Arial Black" pitchFamily="34" charset="0"/>
            </a:endParaRPr>
          </a:p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He was Moses’ right hand man</a:t>
            </a:r>
          </a:p>
          <a:p>
            <a:endParaRPr lang="en-US" sz="2400" dirty="0" smtClean="0">
              <a:solidFill>
                <a:srgbClr val="00B0F0"/>
              </a:solidFill>
              <a:latin typeface="Arial Black" pitchFamily="34" charset="0"/>
            </a:endParaRPr>
          </a:p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His parents had named him </a:t>
            </a:r>
            <a:r>
              <a:rPr lang="en-US" dirty="0" err="1" smtClean="0">
                <a:solidFill>
                  <a:srgbClr val="FF0000"/>
                </a:solidFill>
                <a:latin typeface="Arial Black" pitchFamily="34" charset="0"/>
              </a:rPr>
              <a:t>Oshea</a:t>
            </a:r>
            <a:endParaRPr lang="en-US" dirty="0" smtClean="0">
              <a:solidFill>
                <a:srgbClr val="FF0000"/>
              </a:solidFill>
              <a:latin typeface="Arial Black" pitchFamily="34" charset="0"/>
            </a:endParaRPr>
          </a:p>
          <a:p>
            <a:endParaRPr lang="en-US" sz="2400" dirty="0" smtClean="0">
              <a:solidFill>
                <a:srgbClr val="00B0F0"/>
              </a:solidFill>
              <a:latin typeface="Arial Black" pitchFamily="34" charset="0"/>
            </a:endParaRPr>
          </a:p>
          <a:p>
            <a:r>
              <a:rPr lang="en-US" dirty="0" err="1" smtClean="0">
                <a:solidFill>
                  <a:srgbClr val="FF0000"/>
                </a:solidFill>
                <a:latin typeface="Arial Black" pitchFamily="34" charset="0"/>
              </a:rPr>
              <a:t>Oshea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 = Deliverer or </a:t>
            </a:r>
            <a:r>
              <a:rPr lang="en-US" dirty="0" err="1" smtClean="0">
                <a:solidFill>
                  <a:srgbClr val="FF0000"/>
                </a:solidFill>
                <a:latin typeface="Arial Black" pitchFamily="34" charset="0"/>
              </a:rPr>
              <a:t>Saviour</a:t>
            </a:r>
            <a:endParaRPr lang="en-US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Joshua Succeeded Moses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Moses named him </a:t>
            </a:r>
            <a:r>
              <a:rPr lang="en-US" dirty="0" err="1" smtClean="0">
                <a:solidFill>
                  <a:srgbClr val="00B0F0"/>
                </a:solidFill>
                <a:latin typeface="Arial Black" pitchFamily="34" charset="0"/>
              </a:rPr>
              <a:t>Jehoshua</a:t>
            </a:r>
            <a:endParaRPr lang="en-US" dirty="0" smtClean="0">
              <a:solidFill>
                <a:srgbClr val="00B0F0"/>
              </a:solidFill>
              <a:latin typeface="Arial Black" pitchFamily="34" charset="0"/>
            </a:endParaRPr>
          </a:p>
          <a:p>
            <a:endParaRPr lang="en-US" sz="2400" dirty="0" smtClean="0">
              <a:solidFill>
                <a:srgbClr val="00B0F0"/>
              </a:solidFill>
              <a:latin typeface="Arial Black" pitchFamily="34" charset="0"/>
            </a:endParaRPr>
          </a:p>
          <a:p>
            <a:r>
              <a:rPr lang="en-US" dirty="0" err="1" smtClean="0">
                <a:solidFill>
                  <a:srgbClr val="00B0F0"/>
                </a:solidFill>
                <a:latin typeface="Arial Black" pitchFamily="34" charset="0"/>
              </a:rPr>
              <a:t>Jehoshua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= 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Jehovah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is salvation</a:t>
            </a:r>
          </a:p>
          <a:p>
            <a:endParaRPr lang="en-US" sz="2400" dirty="0" smtClean="0">
              <a:solidFill>
                <a:srgbClr val="00B0F0"/>
              </a:solidFill>
              <a:latin typeface="Arial Black" pitchFamily="34" charset="0"/>
            </a:endParaRPr>
          </a:p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Moses ordained him to lead Israel</a:t>
            </a:r>
          </a:p>
          <a:p>
            <a:endParaRPr lang="en-US" sz="2400" dirty="0" smtClean="0">
              <a:solidFill>
                <a:srgbClr val="00B0F0"/>
              </a:solidFill>
              <a:latin typeface="Arial Black" pitchFamily="34" charset="0"/>
            </a:endParaRPr>
          </a:p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Joshua led Israel into Canaan</a:t>
            </a:r>
          </a:p>
          <a:p>
            <a:endParaRPr lang="en-US" sz="2400" dirty="0" smtClean="0">
              <a:solidFill>
                <a:srgbClr val="00B0F0"/>
              </a:solidFill>
              <a:latin typeface="Arial Black" pitchFamily="34" charset="0"/>
            </a:endParaRPr>
          </a:p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See </a:t>
            </a:r>
            <a:r>
              <a:rPr lang="en-US" dirty="0" err="1" smtClean="0">
                <a:solidFill>
                  <a:srgbClr val="00B0F0"/>
                </a:solidFill>
                <a:latin typeface="Arial Black" pitchFamily="34" charset="0"/>
              </a:rPr>
              <a:t>Hoshea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, </a:t>
            </a:r>
            <a:r>
              <a:rPr lang="en-US" dirty="0" err="1" smtClean="0">
                <a:solidFill>
                  <a:srgbClr val="00B0F0"/>
                </a:solidFill>
                <a:latin typeface="Arial Black" pitchFamily="34" charset="0"/>
              </a:rPr>
              <a:t>Jehoshuah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, </a:t>
            </a:r>
            <a:r>
              <a:rPr lang="en-US" dirty="0" err="1" smtClean="0">
                <a:solidFill>
                  <a:srgbClr val="00B0F0"/>
                </a:solidFill>
                <a:latin typeface="Arial Black" pitchFamily="34" charset="0"/>
              </a:rPr>
              <a:t>Jeshua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</a:t>
            </a:r>
          </a:p>
          <a:p>
            <a:endParaRPr lang="en-US" dirty="0" smtClean="0">
              <a:solidFill>
                <a:srgbClr val="00B0F0"/>
              </a:solidFill>
              <a:latin typeface="Arial Black" pitchFamily="34" charset="0"/>
            </a:endParaRPr>
          </a:p>
          <a:p>
            <a:endParaRPr lang="en-US" dirty="0">
              <a:solidFill>
                <a:srgbClr val="00B0F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What Does Joshua Mean?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Joshua = </a:t>
            </a:r>
            <a:r>
              <a:rPr lang="en-US" dirty="0" err="1" smtClean="0">
                <a:solidFill>
                  <a:srgbClr val="00B0F0"/>
                </a:solidFill>
                <a:latin typeface="Arial Black" pitchFamily="34" charset="0"/>
              </a:rPr>
              <a:t>Jehoshua</a:t>
            </a:r>
            <a:endParaRPr lang="en-US" dirty="0" smtClean="0">
              <a:solidFill>
                <a:srgbClr val="00B0F0"/>
              </a:solidFill>
              <a:latin typeface="Arial Black" pitchFamily="34" charset="0"/>
            </a:endParaRPr>
          </a:p>
          <a:p>
            <a:endParaRPr lang="en-US" dirty="0" smtClean="0">
              <a:solidFill>
                <a:srgbClr val="00B0F0"/>
              </a:solidFill>
              <a:latin typeface="Arial Black" pitchFamily="34" charset="0"/>
            </a:endParaRPr>
          </a:p>
          <a:p>
            <a:r>
              <a:rPr lang="en-US" dirty="0" err="1" smtClean="0">
                <a:solidFill>
                  <a:srgbClr val="00B0F0"/>
                </a:solidFill>
                <a:latin typeface="Arial Black" pitchFamily="34" charset="0"/>
              </a:rPr>
              <a:t>Jeho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(Jehovah) + </a:t>
            </a:r>
            <a:r>
              <a:rPr lang="en-US" dirty="0" err="1" smtClean="0">
                <a:solidFill>
                  <a:srgbClr val="00B0F0"/>
                </a:solidFill>
                <a:latin typeface="Arial Black" pitchFamily="34" charset="0"/>
              </a:rPr>
              <a:t>Shua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(Salvation)</a:t>
            </a:r>
          </a:p>
          <a:p>
            <a:endParaRPr lang="en-US" dirty="0" smtClean="0">
              <a:solidFill>
                <a:srgbClr val="00B0F0"/>
              </a:solidFill>
              <a:latin typeface="Arial Black" pitchFamily="34" charset="0"/>
            </a:endParaRPr>
          </a:p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Jehovah = I AM THAT I AM</a:t>
            </a:r>
          </a:p>
          <a:p>
            <a:endParaRPr lang="en-US" dirty="0" smtClean="0">
              <a:solidFill>
                <a:srgbClr val="00B0F0"/>
              </a:solidFill>
              <a:latin typeface="Arial Black" pitchFamily="34" charset="0"/>
            </a:endParaRPr>
          </a:p>
          <a:p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I AM THAT I AM is salvation!</a:t>
            </a:r>
          </a:p>
          <a:p>
            <a:endParaRPr lang="en-US" dirty="0">
              <a:solidFill>
                <a:srgbClr val="00B0F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Joshua = Jesus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Hebrew words change in Greek</a:t>
            </a:r>
          </a:p>
          <a:p>
            <a:endParaRPr lang="en-US" sz="2600" dirty="0" smtClean="0">
              <a:solidFill>
                <a:srgbClr val="00B0F0"/>
              </a:solidFill>
              <a:latin typeface="Arial Black" pitchFamily="34" charset="0"/>
            </a:endParaRPr>
          </a:p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So Elijah becomes Elias</a:t>
            </a:r>
          </a:p>
          <a:p>
            <a:endParaRPr lang="en-US" sz="2600" dirty="0" smtClean="0">
              <a:solidFill>
                <a:srgbClr val="00B0F0"/>
              </a:solidFill>
              <a:latin typeface="Arial Black" pitchFamily="34" charset="0"/>
            </a:endParaRPr>
          </a:p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So Elisha becomes </a:t>
            </a:r>
            <a:r>
              <a:rPr lang="en-US" dirty="0" err="1" smtClean="0">
                <a:solidFill>
                  <a:srgbClr val="00B0F0"/>
                </a:solidFill>
                <a:latin typeface="Arial Black" pitchFamily="34" charset="0"/>
              </a:rPr>
              <a:t>Eliseus</a:t>
            </a:r>
            <a:endParaRPr lang="en-US" dirty="0" smtClean="0">
              <a:solidFill>
                <a:srgbClr val="00B0F0"/>
              </a:solidFill>
              <a:latin typeface="Arial Black" pitchFamily="34" charset="0"/>
            </a:endParaRPr>
          </a:p>
          <a:p>
            <a:endParaRPr lang="en-US" sz="2600" dirty="0" smtClean="0">
              <a:solidFill>
                <a:srgbClr val="00B0F0"/>
              </a:solidFill>
              <a:latin typeface="Arial Black" pitchFamily="34" charset="0"/>
            </a:endParaRPr>
          </a:p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So Isaiah becomes </a:t>
            </a:r>
            <a:r>
              <a:rPr lang="en-US" dirty="0" err="1" smtClean="0">
                <a:solidFill>
                  <a:srgbClr val="00B0F0"/>
                </a:solidFill>
                <a:latin typeface="Arial Black" pitchFamily="34" charset="0"/>
              </a:rPr>
              <a:t>Esaias</a:t>
            </a:r>
            <a:endParaRPr lang="en-US" dirty="0" smtClean="0">
              <a:solidFill>
                <a:srgbClr val="00B0F0"/>
              </a:solidFill>
              <a:latin typeface="Arial Black" pitchFamily="34" charset="0"/>
            </a:endParaRPr>
          </a:p>
          <a:p>
            <a:endParaRPr lang="en-US" sz="2400" dirty="0" smtClean="0">
              <a:solidFill>
                <a:srgbClr val="00B0F0"/>
              </a:solidFill>
              <a:latin typeface="Arial Black" pitchFamily="34" charset="0"/>
            </a:endParaRPr>
          </a:p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Joshua = Jesus</a:t>
            </a:r>
          </a:p>
          <a:p>
            <a:endParaRPr lang="en-US" dirty="0">
              <a:solidFill>
                <a:srgbClr val="00B0F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Joshua = Jesus in Acts 7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44 Our fathers had the tabernacle of witness in the wilderness, as he had appointed, speaking unto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Moses,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that he should make it according to the fashion that he had seen.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45 Which also our fathers that came after brought in with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Jesus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into the possession of the Gentiles, whom God </a:t>
            </a:r>
            <a:r>
              <a:rPr lang="en-US" dirty="0" err="1" smtClean="0">
                <a:solidFill>
                  <a:srgbClr val="00B0F0"/>
                </a:solidFill>
                <a:latin typeface="Arial Black" pitchFamily="34" charset="0"/>
              </a:rPr>
              <a:t>drave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out before the face of our fathers, unto the days of David;</a:t>
            </a:r>
          </a:p>
          <a:p>
            <a:endParaRPr lang="en-US" dirty="0" smtClean="0">
              <a:solidFill>
                <a:srgbClr val="00B0F0"/>
              </a:solidFill>
              <a:latin typeface="Arial Black" pitchFamily="34" charset="0"/>
            </a:endParaRPr>
          </a:p>
          <a:p>
            <a:endParaRPr lang="en-US" dirty="0">
              <a:solidFill>
                <a:srgbClr val="00B0F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Joshua = Jesus in Heb 4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7  Again, he </a:t>
            </a:r>
            <a:r>
              <a:rPr lang="en-US" dirty="0" err="1" smtClean="0">
                <a:solidFill>
                  <a:srgbClr val="00B0F0"/>
                </a:solidFill>
                <a:latin typeface="Arial Black" pitchFamily="34" charset="0"/>
              </a:rPr>
              <a:t>limiteth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a certain day, saying in David, To day, after so long a time; as it is said, To day if ye will hear his voice, harden not your hearts.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8  For if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Jesus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had given them rest, then would he not afterward have spoken of another day.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dirty="0" smtClean="0">
              <a:solidFill>
                <a:srgbClr val="00B0F0"/>
              </a:solidFill>
              <a:latin typeface="Arial Black" pitchFamily="34" charset="0"/>
            </a:endParaRPr>
          </a:p>
          <a:p>
            <a:endParaRPr lang="en-US" dirty="0">
              <a:solidFill>
                <a:srgbClr val="00B0F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Jesus = Joshua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Joshua is short for </a:t>
            </a:r>
            <a:r>
              <a:rPr lang="en-US" dirty="0" err="1" smtClean="0">
                <a:solidFill>
                  <a:srgbClr val="00B0F0"/>
                </a:solidFill>
                <a:latin typeface="Arial Black" pitchFamily="34" charset="0"/>
              </a:rPr>
              <a:t>Jehoshua</a:t>
            </a:r>
            <a:endParaRPr lang="en-US" dirty="0" smtClean="0">
              <a:solidFill>
                <a:srgbClr val="00B0F0"/>
              </a:solidFill>
              <a:latin typeface="Arial Black" pitchFamily="34" charset="0"/>
            </a:endParaRPr>
          </a:p>
          <a:p>
            <a:endParaRPr lang="en-US" sz="2400" dirty="0" smtClean="0">
              <a:solidFill>
                <a:srgbClr val="00B0F0"/>
              </a:solidFill>
              <a:latin typeface="Arial Black" pitchFamily="34" charset="0"/>
            </a:endParaRPr>
          </a:p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Joshua = 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Jehovah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is salvation</a:t>
            </a:r>
          </a:p>
          <a:p>
            <a:endParaRPr lang="en-US" sz="2400" dirty="0" smtClean="0">
              <a:solidFill>
                <a:srgbClr val="00B0F0"/>
              </a:solidFill>
              <a:latin typeface="Arial Black" pitchFamily="34" charset="0"/>
            </a:endParaRPr>
          </a:p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Joseph named Mary’s son Joshua</a:t>
            </a:r>
          </a:p>
          <a:p>
            <a:endParaRPr lang="en-US" sz="2400" dirty="0" smtClean="0">
              <a:solidFill>
                <a:srgbClr val="00B0F0"/>
              </a:solidFill>
              <a:latin typeface="Arial Black" pitchFamily="34" charset="0"/>
            </a:endParaRPr>
          </a:p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Mary named her son Joshua</a:t>
            </a:r>
          </a:p>
          <a:p>
            <a:endParaRPr lang="en-US" sz="2400" dirty="0" smtClean="0">
              <a:solidFill>
                <a:srgbClr val="00B0F0"/>
              </a:solidFill>
              <a:latin typeface="Arial Black" pitchFamily="34" charset="0"/>
            </a:endParaRPr>
          </a:p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They were told to do so by angels</a:t>
            </a:r>
          </a:p>
          <a:p>
            <a:endParaRPr lang="en-US" dirty="0" smtClean="0">
              <a:solidFill>
                <a:srgbClr val="00B0F0"/>
              </a:solidFill>
              <a:latin typeface="Arial Black" pitchFamily="34" charset="0"/>
            </a:endParaRPr>
          </a:p>
          <a:p>
            <a:endParaRPr lang="en-US" dirty="0">
              <a:solidFill>
                <a:srgbClr val="00B0F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The Creator</a:t>
            </a:r>
            <a:endParaRPr lang="en-US" dirty="0"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720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“And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God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called the light Day, and the darkness he called Night. And the evening and the morning were the first day.”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Genesis 1:5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dirty="0" smtClean="0">
              <a:solidFill>
                <a:srgbClr val="00B0F0"/>
              </a:solidFill>
              <a:latin typeface="Arial Black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dirty="0" smtClean="0">
              <a:solidFill>
                <a:srgbClr val="00B0F0"/>
              </a:solidFill>
              <a:latin typeface="Arial Black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dirty="0" smtClean="0">
              <a:solidFill>
                <a:srgbClr val="00B0F0"/>
              </a:solidFill>
              <a:latin typeface="Arial Black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God = superhuman, sovereign, supreme ruler of all things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dirty="0">
              <a:solidFill>
                <a:srgbClr val="FF0000"/>
              </a:solidFill>
              <a:latin typeface="Arial Black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God    =    creator of all things</a:t>
            </a:r>
            <a:endParaRPr lang="en-US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Joseph Named Him Joshua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20 The angel of the Lord appeared unto him in a dream, saying, Joseph, thou son of David, fear not to take unto thee Mary thy wife: for that which is conceived in her is of the Holy Ghost.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AutoNum type="arabicPlain" startAt="21"/>
            </a:pP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 And she shall bring forth a son, and thou </a:t>
            </a:r>
            <a:r>
              <a:rPr lang="en-US" dirty="0" err="1" smtClean="0">
                <a:solidFill>
                  <a:srgbClr val="00B0F0"/>
                </a:solidFill>
                <a:latin typeface="Arial Black" pitchFamily="34" charset="0"/>
              </a:rPr>
              <a:t>shalt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call his name 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JESUS: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for he shall save his people from their sins.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Joseph Named Him Joshua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21  And she shall bring forth a son, and thou </a:t>
            </a:r>
            <a:r>
              <a:rPr lang="en-US" dirty="0" err="1" smtClean="0">
                <a:solidFill>
                  <a:srgbClr val="00B0F0"/>
                </a:solidFill>
                <a:latin typeface="Arial Black" pitchFamily="34" charset="0"/>
              </a:rPr>
              <a:t>shalt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call his name 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JESUS: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for he shall save his people from their sins.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22  Now all this was done, that it might be fulfilled which was spoken of the Lord by the prophet, saying,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23  Behold, a virgin shall be with child, and shall bring forth a son, and they shall call his name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Emmanuel, which being interpreted is, 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God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 with us.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Joseph Named Him Joshua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 Jesus in Greek = Hebrew Joshua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</a:pPr>
            <a:endParaRPr lang="en-US" sz="2400" dirty="0" smtClean="0">
              <a:solidFill>
                <a:srgbClr val="00B0F0"/>
              </a:solidFill>
              <a:latin typeface="Arial Black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 Jesus = 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Jehovah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is salvation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</a:pPr>
            <a:endParaRPr lang="en-US" sz="2400" dirty="0" smtClean="0">
              <a:solidFill>
                <a:srgbClr val="00B0F0"/>
              </a:solidFill>
              <a:latin typeface="Arial Black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 The angel defined His name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</a:pPr>
            <a:endParaRPr lang="en-US" sz="2400" dirty="0" smtClean="0">
              <a:solidFill>
                <a:srgbClr val="00B0F0"/>
              </a:solidFill>
              <a:latin typeface="Arial Black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 Jesus would save us from our sins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</a:pPr>
            <a:endParaRPr lang="en-US" sz="2400" dirty="0" smtClean="0">
              <a:solidFill>
                <a:srgbClr val="00B0F0"/>
              </a:solidFill>
              <a:latin typeface="Arial Black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 Jesus did just that – He saved us!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Mary Named Him Joshua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30  And the angel said unto her, Fear not, Mary: for thou hast found </a:t>
            </a:r>
            <a:r>
              <a:rPr lang="en-US" dirty="0" err="1" smtClean="0">
                <a:solidFill>
                  <a:srgbClr val="00B0F0"/>
                </a:solidFill>
                <a:latin typeface="Arial Black" pitchFamily="34" charset="0"/>
              </a:rPr>
              <a:t>favour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with God.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31  And, behold, thou </a:t>
            </a:r>
            <a:r>
              <a:rPr lang="en-US" dirty="0" err="1" smtClean="0">
                <a:solidFill>
                  <a:srgbClr val="00B0F0"/>
                </a:solidFill>
                <a:latin typeface="Arial Black" pitchFamily="34" charset="0"/>
              </a:rPr>
              <a:t>shalt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conceive in thy womb, and bring forth a son, and </a:t>
            </a:r>
            <a:r>
              <a:rPr lang="en-US" dirty="0" err="1" smtClean="0">
                <a:solidFill>
                  <a:srgbClr val="00B0F0"/>
                </a:solidFill>
                <a:latin typeface="Arial Black" pitchFamily="34" charset="0"/>
              </a:rPr>
              <a:t>shalt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call his name 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JESUS.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32  He shall be great, and shall be called the 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Son of the Highest: 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and the 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Lord God 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shall give unto him the throne of his father David: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33  And he shall reign over the house of Jacob for ever; and of his kingdom there shall be no end.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Jesus = Joshua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Joseph named Him Joshua</a:t>
            </a:r>
          </a:p>
          <a:p>
            <a:endParaRPr lang="en-US" sz="2400" dirty="0" smtClean="0">
              <a:solidFill>
                <a:srgbClr val="00B0F0"/>
              </a:solidFill>
              <a:latin typeface="Arial Black" pitchFamily="34" charset="0"/>
            </a:endParaRPr>
          </a:p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Mary named Him Joshua</a:t>
            </a:r>
          </a:p>
          <a:p>
            <a:endParaRPr lang="en-US" sz="2400" dirty="0" smtClean="0">
              <a:solidFill>
                <a:srgbClr val="00B0F0"/>
              </a:solidFill>
              <a:latin typeface="Arial Black" pitchFamily="34" charset="0"/>
            </a:endParaRPr>
          </a:p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Joshua becomes Jesus in Greek</a:t>
            </a:r>
          </a:p>
          <a:p>
            <a:endParaRPr lang="en-US" sz="2400" dirty="0" smtClean="0">
              <a:solidFill>
                <a:srgbClr val="00B0F0"/>
              </a:solidFill>
              <a:latin typeface="Arial Black" pitchFamily="34" charset="0"/>
            </a:endParaRPr>
          </a:p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Jesus means 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Jehovah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is salvation!</a:t>
            </a:r>
          </a:p>
          <a:p>
            <a:endParaRPr lang="en-US" sz="2400" dirty="0" smtClean="0">
              <a:solidFill>
                <a:srgbClr val="00B0F0"/>
              </a:solidFill>
              <a:latin typeface="Arial Black" pitchFamily="34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He would save His people from sin</a:t>
            </a:r>
          </a:p>
          <a:p>
            <a:endParaRPr lang="en-US" dirty="0" smtClean="0">
              <a:solidFill>
                <a:srgbClr val="00B0F0"/>
              </a:solidFill>
              <a:latin typeface="Arial Black" pitchFamily="34" charset="0"/>
            </a:endParaRPr>
          </a:p>
          <a:p>
            <a:endParaRPr lang="en-US" dirty="0">
              <a:solidFill>
                <a:srgbClr val="00B0F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Did Jesus Know “I AM”?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56  Your father Abraham rejoiced to see my day: and he saw it, and was glad.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57  Then said the Jews unto him, Thou art not yet fifty years old, and hast thou seen Abraham?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58  Jesus said unto them, Verily, verily, I say unto you, Before Abraham was, 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I am.</a:t>
            </a:r>
          </a:p>
          <a:p>
            <a:endParaRPr lang="en-US" dirty="0" smtClean="0">
              <a:solidFill>
                <a:srgbClr val="FF0000"/>
              </a:solidFill>
              <a:latin typeface="Arial Black" pitchFamily="34" charset="0"/>
            </a:endParaRPr>
          </a:p>
          <a:p>
            <a:endParaRPr lang="en-US" dirty="0" smtClean="0">
              <a:solidFill>
                <a:srgbClr val="00B0F0"/>
              </a:solidFill>
              <a:latin typeface="Arial Black" pitchFamily="34" charset="0"/>
            </a:endParaRPr>
          </a:p>
          <a:p>
            <a:endParaRPr lang="en-US" dirty="0">
              <a:solidFill>
                <a:srgbClr val="00B0F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Who Really Named Jesus?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9  Wherefore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God 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also hath highly exalted him, and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given him a name which is above every name: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10  That at the name of 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Jesus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every knee should bow, of things in heaven, and things in earth, and things under the earth;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11  And that every tongue should confess that 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Jesus Christ is Lord, 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to the glory of 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God the Father.</a:t>
            </a:r>
          </a:p>
          <a:p>
            <a:endParaRPr lang="en-US" dirty="0" smtClean="0">
              <a:solidFill>
                <a:srgbClr val="00B0F0"/>
              </a:solidFill>
              <a:latin typeface="Arial Black" pitchFamily="34" charset="0"/>
            </a:endParaRPr>
          </a:p>
          <a:p>
            <a:endParaRPr lang="en-US" dirty="0">
              <a:solidFill>
                <a:srgbClr val="00B0F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The Lord Jesus Christ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dirty="0" smtClean="0">
              <a:solidFill>
                <a:srgbClr val="00B0F0"/>
              </a:solidFill>
              <a:latin typeface="Arial Black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Jesus of Nazareth 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is personal name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sz="2400" dirty="0" smtClean="0">
              <a:solidFill>
                <a:srgbClr val="00B0F0"/>
              </a:solidFill>
              <a:latin typeface="Arial Black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Christ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 =  anointed Messiah of God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sz="2400" dirty="0" smtClean="0">
              <a:solidFill>
                <a:srgbClr val="00B0F0"/>
              </a:solidFill>
              <a:latin typeface="Arial Black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Lord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 =  supreme, sovereign ruler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dirty="0" smtClean="0">
              <a:solidFill>
                <a:srgbClr val="00B0F0"/>
              </a:solidFill>
              <a:latin typeface="Arial Black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dirty="0" smtClean="0">
              <a:solidFill>
                <a:srgbClr val="FFFF00"/>
              </a:solidFill>
              <a:latin typeface="Arial Black" pitchFamily="34" charset="0"/>
            </a:endParaRPr>
          </a:p>
          <a:p>
            <a:endParaRPr lang="en-US" dirty="0" smtClean="0">
              <a:solidFill>
                <a:srgbClr val="00B0F0"/>
              </a:solidFill>
              <a:latin typeface="Arial Black" pitchFamily="34" charset="0"/>
            </a:endParaRPr>
          </a:p>
          <a:p>
            <a:endParaRPr lang="en-US" dirty="0">
              <a:solidFill>
                <a:srgbClr val="00B0F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Why No Jehovah in N.T.?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God’s providential choice for us.</a:t>
            </a:r>
          </a:p>
          <a:p>
            <a:endParaRPr lang="en-US" sz="2400" dirty="0" smtClean="0">
              <a:solidFill>
                <a:srgbClr val="00B0F0"/>
              </a:solidFill>
              <a:latin typeface="Arial Black" pitchFamily="34" charset="0"/>
            </a:endParaRPr>
          </a:p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Two languages alter words.</a:t>
            </a:r>
          </a:p>
          <a:p>
            <a:endParaRPr lang="en-US" sz="2400" dirty="0" smtClean="0">
              <a:solidFill>
                <a:srgbClr val="00B0F0"/>
              </a:solidFill>
              <a:latin typeface="Arial Black" pitchFamily="34" charset="0"/>
            </a:endParaRPr>
          </a:p>
          <a:p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Jehovah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is from Hebrew language.</a:t>
            </a:r>
          </a:p>
          <a:p>
            <a:endParaRPr lang="en-US" sz="2400" dirty="0" smtClean="0">
              <a:solidFill>
                <a:srgbClr val="00B0F0"/>
              </a:solidFill>
              <a:latin typeface="Arial Black" pitchFamily="34" charset="0"/>
            </a:endParaRPr>
          </a:p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The </a:t>
            </a:r>
            <a:r>
              <a:rPr lang="en-US" dirty="0" err="1" smtClean="0">
                <a:solidFill>
                  <a:srgbClr val="00B0F0"/>
                </a:solidFill>
                <a:latin typeface="Arial Black" pitchFamily="34" charset="0"/>
              </a:rPr>
              <a:t>tetragrammaton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is Hebrew.</a:t>
            </a:r>
          </a:p>
          <a:p>
            <a:endParaRPr lang="en-US" sz="2400" dirty="0" smtClean="0">
              <a:solidFill>
                <a:srgbClr val="00B0F0"/>
              </a:solidFill>
              <a:latin typeface="Arial Black" pitchFamily="34" charset="0"/>
            </a:endParaRPr>
          </a:p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We know N.T. “God” is Jehovah!</a:t>
            </a:r>
          </a:p>
          <a:p>
            <a:endParaRPr lang="en-US" dirty="0" smtClean="0">
              <a:solidFill>
                <a:srgbClr val="00B0F0"/>
              </a:solidFill>
              <a:latin typeface="Arial Black" pitchFamily="34" charset="0"/>
            </a:endParaRPr>
          </a:p>
          <a:p>
            <a:endParaRPr lang="en-US" dirty="0">
              <a:solidFill>
                <a:srgbClr val="00B0F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A Name Above Every Name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Jesus = Joshua</a:t>
            </a:r>
          </a:p>
          <a:p>
            <a:endParaRPr lang="en-US" sz="2400" dirty="0" smtClean="0">
              <a:solidFill>
                <a:srgbClr val="00B0F0"/>
              </a:solidFill>
              <a:latin typeface="Arial Black" pitchFamily="34" charset="0"/>
            </a:endParaRPr>
          </a:p>
          <a:p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Jesus = Jehovah is salvation</a:t>
            </a:r>
          </a:p>
          <a:p>
            <a:endParaRPr lang="en-US" sz="2400" dirty="0" smtClean="0">
              <a:solidFill>
                <a:srgbClr val="00B0F0"/>
              </a:solidFill>
              <a:latin typeface="Arial Black" pitchFamily="34" charset="0"/>
            </a:endParaRPr>
          </a:p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Jesus was named to be </a:t>
            </a:r>
            <a:r>
              <a:rPr lang="en-US" dirty="0" err="1" smtClean="0">
                <a:solidFill>
                  <a:srgbClr val="00B0F0"/>
                </a:solidFill>
                <a:latin typeface="Arial Black" pitchFamily="34" charset="0"/>
              </a:rPr>
              <a:t>Saviour</a:t>
            </a:r>
            <a:endParaRPr lang="en-US" dirty="0" smtClean="0">
              <a:solidFill>
                <a:srgbClr val="00B0F0"/>
              </a:solidFill>
              <a:latin typeface="Arial Black" pitchFamily="34" charset="0"/>
            </a:endParaRPr>
          </a:p>
          <a:p>
            <a:endParaRPr lang="en-US" sz="2400" dirty="0" smtClean="0">
              <a:solidFill>
                <a:srgbClr val="00B0F0"/>
              </a:solidFill>
              <a:latin typeface="Arial Black" pitchFamily="34" charset="0"/>
            </a:endParaRPr>
          </a:p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God gave this name to exalt Him</a:t>
            </a:r>
          </a:p>
          <a:p>
            <a:endParaRPr lang="en-US" sz="2400" dirty="0" smtClean="0">
              <a:solidFill>
                <a:srgbClr val="00B0F0"/>
              </a:solidFill>
              <a:latin typeface="Arial Black" pitchFamily="34" charset="0"/>
            </a:endParaRPr>
          </a:p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Closing our prayers is powerful!</a:t>
            </a:r>
          </a:p>
          <a:p>
            <a:endParaRPr lang="en-US" dirty="0">
              <a:solidFill>
                <a:srgbClr val="00B0F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The Creator</a:t>
            </a:r>
            <a:endParaRPr lang="en-US" dirty="0"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7200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“These are the generations of the heavens and of the earth when they were created, in the day that the LORD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God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made the earth and the heavens.”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Genesis 2:4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dirty="0" smtClean="0">
              <a:solidFill>
                <a:srgbClr val="00B0F0"/>
              </a:solidFill>
              <a:latin typeface="Arial Black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dirty="0" smtClean="0">
              <a:solidFill>
                <a:srgbClr val="00B0F0"/>
              </a:solidFill>
              <a:latin typeface="Arial Black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A Name Above Every Name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sz="2800" dirty="0" smtClean="0">
              <a:solidFill>
                <a:srgbClr val="00B0F0"/>
              </a:solidFill>
              <a:latin typeface="Arial Black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“The book of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the generation of Jesus Christ, 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the son of David, the son of Abraham.”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Matthew 1:1</a:t>
            </a:r>
            <a:endParaRPr lang="en-US" dirty="0">
              <a:solidFill>
                <a:srgbClr val="00B0F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A Name Above Every Name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  <a:latin typeface="Arial Black" pitchFamily="34" charset="0"/>
              </a:rPr>
              <a:t>23  And there was in their synagogue a man with an unclean spirit; and he cried out,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  <a:latin typeface="Arial Black" pitchFamily="34" charset="0"/>
              </a:rPr>
              <a:t>24  Saying, Let us alone; what have we to do with thee, </a:t>
            </a:r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  <a:t>thou Jesus of Nazareth? </a:t>
            </a:r>
            <a:r>
              <a:rPr lang="en-US" sz="2800" dirty="0" smtClean="0">
                <a:solidFill>
                  <a:srgbClr val="00B0F0"/>
                </a:solidFill>
                <a:latin typeface="Arial Black" pitchFamily="34" charset="0"/>
              </a:rPr>
              <a:t>art thou come to destroy us? I know thee who thou art, the Holy One of God.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  <a:latin typeface="Arial Black" pitchFamily="34" charset="0"/>
              </a:rPr>
              <a:t>Mark 1:23-24</a:t>
            </a:r>
            <a:endParaRPr lang="en-US" sz="2800" dirty="0">
              <a:solidFill>
                <a:srgbClr val="00B0F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A Name Above Every Name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  <a:latin typeface="Arial Black" pitchFamily="34" charset="0"/>
              </a:rPr>
              <a:t>3  Who seeing Peter and John about to go into the temple asked an alms.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  <a:latin typeface="Arial Black" pitchFamily="34" charset="0"/>
              </a:rPr>
              <a:t>4  And Peter, fastening his eyes upon him with John, said, Look on us.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  <a:latin typeface="Arial Black" pitchFamily="34" charset="0"/>
              </a:rPr>
              <a:t>5  And he gave heed unto them, expecting to receive something of them.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  <a:latin typeface="Arial Black" pitchFamily="34" charset="0"/>
              </a:rPr>
              <a:t>6  Then Peter said, Silver and gold have I none; but such as I have give I thee: </a:t>
            </a:r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  <a:t>In the name of Jesus Christ of Nazareth rise up and walk.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  <a:latin typeface="Arial Black" pitchFamily="34" charset="0"/>
              </a:rPr>
              <a:t>Acts 4:3-6</a:t>
            </a:r>
            <a:endParaRPr lang="en-US" sz="2800" dirty="0">
              <a:solidFill>
                <a:srgbClr val="00B0F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A Name Above Every Name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  <a:latin typeface="Arial Black" pitchFamily="34" charset="0"/>
              </a:rPr>
              <a:t>Be it known unto you all, and to all the people of Israel, that by </a:t>
            </a:r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  <a:t>the name of Jesus Christ of Nazareth, </a:t>
            </a:r>
            <a:r>
              <a:rPr lang="en-US" sz="2800" dirty="0" smtClean="0">
                <a:solidFill>
                  <a:srgbClr val="00B0F0"/>
                </a:solidFill>
                <a:latin typeface="Arial Black" pitchFamily="34" charset="0"/>
              </a:rPr>
              <a:t>whom ye crucified, whom God raised from the dead, even by him doth this man stand here before you whole.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  <a:latin typeface="Arial Black" pitchFamily="34" charset="0"/>
              </a:rPr>
              <a:t>This is the stone which was set at </a:t>
            </a:r>
            <a:r>
              <a:rPr lang="en-US" sz="2800" dirty="0" err="1" smtClean="0">
                <a:solidFill>
                  <a:srgbClr val="00B0F0"/>
                </a:solidFill>
                <a:latin typeface="Arial Black" pitchFamily="34" charset="0"/>
              </a:rPr>
              <a:t>nought</a:t>
            </a:r>
            <a:r>
              <a:rPr lang="en-US" sz="2800" dirty="0" smtClean="0">
                <a:solidFill>
                  <a:srgbClr val="00B0F0"/>
                </a:solidFill>
                <a:latin typeface="Arial Black" pitchFamily="34" charset="0"/>
              </a:rPr>
              <a:t> of you builders, which is become the head of the corner.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  <a:latin typeface="Arial Black" pitchFamily="34" charset="0"/>
              </a:rPr>
              <a:t>Neither is there salvation in any other: for </a:t>
            </a:r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  <a:t>there is none other name under heaven given among men,</a:t>
            </a:r>
            <a:r>
              <a:rPr lang="en-US" sz="2800" dirty="0" smtClean="0">
                <a:solidFill>
                  <a:srgbClr val="00B0F0"/>
                </a:solidFill>
                <a:latin typeface="Arial Black" pitchFamily="34" charset="0"/>
              </a:rPr>
              <a:t> whereby we must be saved.</a:t>
            </a:r>
          </a:p>
          <a:p>
            <a:pPr algn="ctr">
              <a:buNone/>
            </a:pPr>
            <a:r>
              <a:rPr lang="en-US" sz="2800" dirty="0" smtClean="0">
                <a:solidFill>
                  <a:srgbClr val="00B0F0"/>
                </a:solidFill>
                <a:latin typeface="Arial Black" pitchFamily="34" charset="0"/>
              </a:rPr>
              <a:t>Acts 4:10-12</a:t>
            </a:r>
            <a:endParaRPr lang="en-US" sz="2800" dirty="0">
              <a:solidFill>
                <a:srgbClr val="00B0F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A Name Above Every Name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4  And he fell to the earth, and heard a voice saying unto him, Saul, Saul, why </a:t>
            </a:r>
            <a:r>
              <a:rPr lang="en-US" dirty="0" err="1" smtClean="0">
                <a:solidFill>
                  <a:srgbClr val="00B0F0"/>
                </a:solidFill>
                <a:latin typeface="Arial Black" pitchFamily="34" charset="0"/>
              </a:rPr>
              <a:t>persecutest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thou me?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5  And he said, Who art thou, Lord? And the Lord said,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I am Jesus 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whom thou </a:t>
            </a:r>
            <a:r>
              <a:rPr lang="en-US" dirty="0" err="1" smtClean="0">
                <a:solidFill>
                  <a:srgbClr val="00B0F0"/>
                </a:solidFill>
                <a:latin typeface="Arial Black" pitchFamily="34" charset="0"/>
              </a:rPr>
              <a:t>persecutest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: it is hard for thee to kick against the pricks.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AutoNum type="arabicPlain" startAt="6"/>
            </a:pP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 And he trembling and astonished said,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Lord, what wilt thou have me to do? 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And the Lord said unto him, Arise, and go into the city, and it shall be told thee what thou must do.</a:t>
            </a:r>
          </a:p>
          <a:p>
            <a:pPr marL="514350" indent="-51435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Acts 9:4-6</a:t>
            </a:r>
            <a:endParaRPr lang="en-US" sz="4000" dirty="0" smtClean="0">
              <a:solidFill>
                <a:srgbClr val="00B0F0"/>
              </a:solidFill>
              <a:latin typeface="Arial Black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sz="2800" dirty="0">
              <a:solidFill>
                <a:srgbClr val="00B0F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A Name Above Every Name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12  And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I thank Christ Jesus our Lord, 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who hath enabled me, for that he counted me faithful, putting me into the ministry;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13  Who was before a blasphemer, and a persecutor, and injurious: but I obtained mercy, because I did it ignorantly in unbelief.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14 And the grace of our Lord was exceeding abundant with faith and love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which is in Christ Jesus.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AutoNum type="arabicPlain" startAt="15"/>
            </a:pP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 This is a faithful saying, and worthy of all acceptation, that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Christ Jesus came into the world to save sinners;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of whom I am chief.</a:t>
            </a:r>
          </a:p>
          <a:p>
            <a:pPr marL="742950" indent="-74295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dirty="0" smtClean="0">
                <a:solidFill>
                  <a:srgbClr val="00B0F0"/>
                </a:solidFill>
                <a:latin typeface="Arial Black" pitchFamily="34" charset="0"/>
              </a:rPr>
              <a:t>I Timothy 1:15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sz="4000" dirty="0" smtClean="0">
              <a:solidFill>
                <a:srgbClr val="00B0F0"/>
              </a:solidFill>
              <a:latin typeface="Arial Black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sz="2800" dirty="0">
              <a:solidFill>
                <a:srgbClr val="00B0F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A Name Above Every Name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000" dirty="0" smtClean="0">
                <a:solidFill>
                  <a:srgbClr val="00B0F0"/>
                </a:solidFill>
                <a:latin typeface="Arial Black" pitchFamily="34" charset="0"/>
              </a:rPr>
              <a:t>4 Then said Paul, John verily baptized with the baptism of repentance, saying unto the people, that they should believe on him which should come after him, that is, </a:t>
            </a:r>
            <a:r>
              <a:rPr lang="en-US" sz="4000" dirty="0" smtClean="0">
                <a:solidFill>
                  <a:srgbClr val="FF0000"/>
                </a:solidFill>
                <a:latin typeface="Arial Black" pitchFamily="34" charset="0"/>
              </a:rPr>
              <a:t>on Christ Jesus.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000" dirty="0" smtClean="0">
                <a:solidFill>
                  <a:srgbClr val="00B0F0"/>
                </a:solidFill>
                <a:latin typeface="Arial Black" pitchFamily="34" charset="0"/>
              </a:rPr>
              <a:t>5 When they heard this, they were </a:t>
            </a:r>
            <a:r>
              <a:rPr lang="en-US" sz="4000" dirty="0" smtClean="0">
                <a:solidFill>
                  <a:srgbClr val="FF0000"/>
                </a:solidFill>
                <a:latin typeface="Arial Black" pitchFamily="34" charset="0"/>
              </a:rPr>
              <a:t>baptized in the name of the Lord Jesus.</a:t>
            </a:r>
          </a:p>
          <a:p>
            <a:pPr marL="742950" indent="-74295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000" dirty="0" smtClean="0">
                <a:solidFill>
                  <a:srgbClr val="00B0F0"/>
                </a:solidFill>
                <a:latin typeface="Arial Black" pitchFamily="34" charset="0"/>
              </a:rPr>
              <a:t>Acts 19:4-5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sz="4000" dirty="0" smtClean="0">
              <a:solidFill>
                <a:srgbClr val="00B0F0"/>
              </a:solidFill>
              <a:latin typeface="Arial Black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sz="2800" dirty="0">
              <a:solidFill>
                <a:srgbClr val="00B0F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A Name Above Every Name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000" dirty="0" smtClean="0">
                <a:solidFill>
                  <a:srgbClr val="00B0F0"/>
                </a:solidFill>
                <a:latin typeface="Arial Black" pitchFamily="34" charset="0"/>
              </a:rPr>
              <a:t>13 Then certain of the vagabond Jews, exorcists, took upon them to call over them which had evil spirits </a:t>
            </a:r>
            <a:r>
              <a:rPr lang="en-US" sz="4000" dirty="0" smtClean="0">
                <a:solidFill>
                  <a:srgbClr val="FF0000"/>
                </a:solidFill>
                <a:latin typeface="Arial Black" pitchFamily="34" charset="0"/>
              </a:rPr>
              <a:t>the name of the Lord Jesus,</a:t>
            </a:r>
            <a:r>
              <a:rPr lang="en-US" sz="4000" dirty="0" smtClean="0">
                <a:solidFill>
                  <a:srgbClr val="00B0F0"/>
                </a:solidFill>
                <a:latin typeface="Arial Black" pitchFamily="34" charset="0"/>
              </a:rPr>
              <a:t> saying, We adjure you by </a:t>
            </a:r>
            <a:r>
              <a:rPr lang="en-US" sz="4000" dirty="0" smtClean="0">
                <a:solidFill>
                  <a:srgbClr val="FF0000"/>
                </a:solidFill>
                <a:latin typeface="Arial Black" pitchFamily="34" charset="0"/>
              </a:rPr>
              <a:t>Jesus</a:t>
            </a:r>
            <a:r>
              <a:rPr lang="en-US" sz="4000" dirty="0" smtClean="0">
                <a:solidFill>
                  <a:srgbClr val="00B0F0"/>
                </a:solidFill>
                <a:latin typeface="Arial Black" pitchFamily="34" charset="0"/>
              </a:rPr>
              <a:t> whom Paul </a:t>
            </a:r>
            <a:r>
              <a:rPr lang="en-US" sz="4000" dirty="0" err="1" smtClean="0">
                <a:solidFill>
                  <a:srgbClr val="00B0F0"/>
                </a:solidFill>
                <a:latin typeface="Arial Black" pitchFamily="34" charset="0"/>
              </a:rPr>
              <a:t>preacheth</a:t>
            </a:r>
            <a:r>
              <a:rPr lang="en-US" sz="4000" dirty="0" smtClean="0">
                <a:solidFill>
                  <a:srgbClr val="00B0F0"/>
                </a:solidFill>
                <a:latin typeface="Arial Black" pitchFamily="34" charset="0"/>
              </a:rPr>
              <a:t>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000" dirty="0" smtClean="0">
                <a:solidFill>
                  <a:srgbClr val="00B0F0"/>
                </a:solidFill>
                <a:latin typeface="Arial Black" pitchFamily="34" charset="0"/>
              </a:rPr>
              <a:t>14  And there were seven sons of one </a:t>
            </a:r>
            <a:r>
              <a:rPr lang="en-US" sz="4000" dirty="0" err="1" smtClean="0">
                <a:solidFill>
                  <a:srgbClr val="00B0F0"/>
                </a:solidFill>
                <a:latin typeface="Arial Black" pitchFamily="34" charset="0"/>
              </a:rPr>
              <a:t>Sceva</a:t>
            </a:r>
            <a:r>
              <a:rPr lang="en-US" sz="4000" dirty="0" smtClean="0">
                <a:solidFill>
                  <a:srgbClr val="00B0F0"/>
                </a:solidFill>
                <a:latin typeface="Arial Black" pitchFamily="34" charset="0"/>
              </a:rPr>
              <a:t>, a Jew, and chief of the priests, which did so.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000" dirty="0" smtClean="0">
                <a:solidFill>
                  <a:srgbClr val="00B0F0"/>
                </a:solidFill>
                <a:latin typeface="Arial Black" pitchFamily="34" charset="0"/>
              </a:rPr>
              <a:t>15  And the evil spirit answered and said, </a:t>
            </a:r>
            <a:r>
              <a:rPr lang="en-US" sz="4000" dirty="0" smtClean="0">
                <a:solidFill>
                  <a:srgbClr val="FF0000"/>
                </a:solidFill>
                <a:latin typeface="Arial Black" pitchFamily="34" charset="0"/>
              </a:rPr>
              <a:t>Jesus I know, </a:t>
            </a:r>
            <a:r>
              <a:rPr lang="en-US" sz="4000" dirty="0" smtClean="0">
                <a:solidFill>
                  <a:srgbClr val="00B0F0"/>
                </a:solidFill>
                <a:latin typeface="Arial Black" pitchFamily="34" charset="0"/>
              </a:rPr>
              <a:t>and Paul I know; but who are ye?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000" dirty="0" smtClean="0">
                <a:solidFill>
                  <a:srgbClr val="00B0F0"/>
                </a:solidFill>
                <a:latin typeface="Arial Black" pitchFamily="34" charset="0"/>
              </a:rPr>
              <a:t>Acts 19:13-15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sz="2800" dirty="0">
              <a:solidFill>
                <a:srgbClr val="00B0F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A Name Above Every Name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000" dirty="0" smtClean="0">
                <a:solidFill>
                  <a:srgbClr val="00B0F0"/>
                </a:solidFill>
                <a:latin typeface="Arial Black" pitchFamily="34" charset="0"/>
              </a:rPr>
              <a:t>9  Know ye not that the unrighteous shall not inherit the kingdom of God? Be not deceived: neither fornicators, nor idolaters, nor adulterers, nor effeminate, nor abusers of themselves with mankind,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000" dirty="0" smtClean="0">
                <a:solidFill>
                  <a:srgbClr val="00B0F0"/>
                </a:solidFill>
                <a:latin typeface="Arial Black" pitchFamily="34" charset="0"/>
              </a:rPr>
              <a:t>10  Nor thieves, nor covetous, nor drunkards, nor revilers, nor </a:t>
            </a:r>
            <a:r>
              <a:rPr lang="en-US" sz="4000" dirty="0" err="1" smtClean="0">
                <a:solidFill>
                  <a:srgbClr val="00B0F0"/>
                </a:solidFill>
                <a:latin typeface="Arial Black" pitchFamily="34" charset="0"/>
              </a:rPr>
              <a:t>extortioners</a:t>
            </a:r>
            <a:r>
              <a:rPr lang="en-US" sz="4000" dirty="0" smtClean="0">
                <a:solidFill>
                  <a:srgbClr val="00B0F0"/>
                </a:solidFill>
                <a:latin typeface="Arial Black" pitchFamily="34" charset="0"/>
              </a:rPr>
              <a:t>, shall inherit the kingdom of God.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AutoNum type="arabicPlain" startAt="11"/>
            </a:pPr>
            <a:r>
              <a:rPr lang="en-US" sz="4000" dirty="0" smtClean="0">
                <a:solidFill>
                  <a:srgbClr val="00B0F0"/>
                </a:solidFill>
                <a:latin typeface="Arial Black" pitchFamily="34" charset="0"/>
              </a:rPr>
              <a:t>  And such were some of you: but ye are washed, but ye are sanctified, </a:t>
            </a:r>
            <a:r>
              <a:rPr lang="en-US" sz="4000" dirty="0" smtClean="0">
                <a:solidFill>
                  <a:srgbClr val="FF0000"/>
                </a:solidFill>
                <a:latin typeface="Arial Black" pitchFamily="34" charset="0"/>
              </a:rPr>
              <a:t>but ye are justified in the name of the Lord Jesus, </a:t>
            </a:r>
            <a:r>
              <a:rPr lang="en-US" sz="4000" dirty="0" smtClean="0">
                <a:solidFill>
                  <a:srgbClr val="00B0F0"/>
                </a:solidFill>
                <a:latin typeface="Arial Black" pitchFamily="34" charset="0"/>
              </a:rPr>
              <a:t>and by the Spirit of our God. </a:t>
            </a:r>
          </a:p>
          <a:p>
            <a:pPr marL="742950" indent="-74295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000" dirty="0" smtClean="0">
                <a:solidFill>
                  <a:srgbClr val="00B0F0"/>
                </a:solidFill>
                <a:latin typeface="Arial Black" pitchFamily="34" charset="0"/>
              </a:rPr>
              <a:t>I Corinthians 6:9-11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sz="4000" dirty="0" smtClean="0">
              <a:solidFill>
                <a:srgbClr val="00B0F0"/>
              </a:solidFill>
              <a:latin typeface="Arial Black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sz="2800" dirty="0">
              <a:solidFill>
                <a:srgbClr val="00B0F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A Name Above Every Name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“And this is his commandment, That we should believe on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the name of his Son Jesus Christ, 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and love one another, as he gave us commandment.”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I John 3:23</a:t>
            </a:r>
            <a:endParaRPr lang="en-US" sz="2800" dirty="0">
              <a:solidFill>
                <a:srgbClr val="00B0F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1209</TotalTime>
  <Words>4298</Words>
  <Application>Microsoft Office PowerPoint</Application>
  <PresentationFormat>On-screen Show (4:3)</PresentationFormat>
  <Paragraphs>520</Paragraphs>
  <Slides>102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102</vt:i4>
      </vt:variant>
    </vt:vector>
  </HeadingPairs>
  <TitlesOfParts>
    <vt:vector size="103" baseType="lpstr">
      <vt:lpstr>Office Theme</vt:lpstr>
      <vt:lpstr>A Name Above Every Name</vt:lpstr>
      <vt:lpstr>A Name Above Every Name</vt:lpstr>
      <vt:lpstr>Slide 3</vt:lpstr>
      <vt:lpstr>The Creator</vt:lpstr>
      <vt:lpstr>The Creator</vt:lpstr>
      <vt:lpstr>The Creator</vt:lpstr>
      <vt:lpstr>The Creator</vt:lpstr>
      <vt:lpstr>The Creator</vt:lpstr>
      <vt:lpstr>The Creator</vt:lpstr>
      <vt:lpstr>The Creator</vt:lpstr>
      <vt:lpstr>What Is this LORD?</vt:lpstr>
      <vt:lpstr>Slide 12</vt:lpstr>
      <vt:lpstr>Slide 13</vt:lpstr>
      <vt:lpstr>Slide 14</vt:lpstr>
      <vt:lpstr>Where Was Moses?</vt:lpstr>
      <vt:lpstr>What Did Moses Hear?</vt:lpstr>
      <vt:lpstr>What Did Moses Say?</vt:lpstr>
      <vt:lpstr>What Did Moses Say?</vt:lpstr>
      <vt:lpstr>What Did Moses Say?</vt:lpstr>
      <vt:lpstr>What Did God Answer?</vt:lpstr>
      <vt:lpstr>What Did God Answer?</vt:lpstr>
      <vt:lpstr>What Did God Answer?</vt:lpstr>
      <vt:lpstr>What Did God Answer?</vt:lpstr>
      <vt:lpstr>What Else Did God Say?</vt:lpstr>
      <vt:lpstr>What Else Did God Say?</vt:lpstr>
      <vt:lpstr>What Else Did God Say?</vt:lpstr>
      <vt:lpstr>When Did This Happen?</vt:lpstr>
      <vt:lpstr>Moses Was Discouraged</vt:lpstr>
      <vt:lpstr>God Encouraged Moses</vt:lpstr>
      <vt:lpstr>God Encouraged Moses</vt:lpstr>
      <vt:lpstr>God Encouraged Moses</vt:lpstr>
      <vt:lpstr>God Encouraged Moses</vt:lpstr>
      <vt:lpstr>Abraham Was God’s Friend</vt:lpstr>
      <vt:lpstr>Abraham Was God’s Friend</vt:lpstr>
      <vt:lpstr>Isaac Knew Abram’s God</vt:lpstr>
      <vt:lpstr>Jacob Knew Abram’s God</vt:lpstr>
      <vt:lpstr>But None Knew Jehovah</vt:lpstr>
      <vt:lpstr>The Name JEHOVAH</vt:lpstr>
      <vt:lpstr>The Name JEHOVAH</vt:lpstr>
      <vt:lpstr>The Name JEHOVAH</vt:lpstr>
      <vt:lpstr>The Name JEHOVAH</vt:lpstr>
      <vt:lpstr>The Name JEHOVAH</vt:lpstr>
      <vt:lpstr>The Name JEHOVAH</vt:lpstr>
      <vt:lpstr>The Name JEHOVAH</vt:lpstr>
      <vt:lpstr>The Name JEHOVAH</vt:lpstr>
      <vt:lpstr>The Name JEHOVAH</vt:lpstr>
      <vt:lpstr>The Name JEHOVAH</vt:lpstr>
      <vt:lpstr>The Name JEHOVAH</vt:lpstr>
      <vt:lpstr>From Where Jehovah?</vt:lpstr>
      <vt:lpstr>From Where Jehovah?</vt:lpstr>
      <vt:lpstr>From Where Jehovah?</vt:lpstr>
      <vt:lpstr>A Tetragrammaton?</vt:lpstr>
      <vt:lpstr>From Where Jehovah?</vt:lpstr>
      <vt:lpstr>From Where Jehovah?</vt:lpstr>
      <vt:lpstr>From Where Jehovah?</vt:lpstr>
      <vt:lpstr>From Where Jehovah?</vt:lpstr>
      <vt:lpstr>From Where Jehovah?</vt:lpstr>
      <vt:lpstr>From Where Jehovah?</vt:lpstr>
      <vt:lpstr>From Where Jehovah?</vt:lpstr>
      <vt:lpstr>From Where Jehovah?</vt:lpstr>
      <vt:lpstr>Tetragrammaton in KJV</vt:lpstr>
      <vt:lpstr>Variation of Tetragrammaton</vt:lpstr>
      <vt:lpstr>Contraction of Tetragrammaton</vt:lpstr>
      <vt:lpstr>These Jehovah Locations</vt:lpstr>
      <vt:lpstr>From Where Jehovah?</vt:lpstr>
      <vt:lpstr>What Have We Learned?</vt:lpstr>
      <vt:lpstr>What Have We Learned?</vt:lpstr>
      <vt:lpstr>Prefixes from Jehovah</vt:lpstr>
      <vt:lpstr>Suffixes from Jehovah</vt:lpstr>
      <vt:lpstr>Slide 70</vt:lpstr>
      <vt:lpstr>Slide 71</vt:lpstr>
      <vt:lpstr>Slide 72</vt:lpstr>
      <vt:lpstr>Joshua Succeeded Moses</vt:lpstr>
      <vt:lpstr>Joshua Succeeded Moses</vt:lpstr>
      <vt:lpstr>What Does Joshua Mean?</vt:lpstr>
      <vt:lpstr>Joshua = Jesus</vt:lpstr>
      <vt:lpstr>Joshua = Jesus in Acts 7</vt:lpstr>
      <vt:lpstr>Joshua = Jesus in Heb 4</vt:lpstr>
      <vt:lpstr>Jesus = Joshua</vt:lpstr>
      <vt:lpstr>Joseph Named Him Joshua</vt:lpstr>
      <vt:lpstr>Joseph Named Him Joshua</vt:lpstr>
      <vt:lpstr>Joseph Named Him Joshua</vt:lpstr>
      <vt:lpstr>Mary Named Him Joshua</vt:lpstr>
      <vt:lpstr>Jesus = Joshua</vt:lpstr>
      <vt:lpstr>Did Jesus Know “I AM”?</vt:lpstr>
      <vt:lpstr>Who Really Named Jesus?</vt:lpstr>
      <vt:lpstr>The Lord Jesus Christ</vt:lpstr>
      <vt:lpstr>Why No Jehovah in N.T.?</vt:lpstr>
      <vt:lpstr>A Name Above Every Name</vt:lpstr>
      <vt:lpstr>A Name Above Every Name</vt:lpstr>
      <vt:lpstr>A Name Above Every Name</vt:lpstr>
      <vt:lpstr>A Name Above Every Name</vt:lpstr>
      <vt:lpstr>A Name Above Every Name</vt:lpstr>
      <vt:lpstr>A Name Above Every Name</vt:lpstr>
      <vt:lpstr>A Name Above Every Name</vt:lpstr>
      <vt:lpstr>A Name Above Every Name</vt:lpstr>
      <vt:lpstr>A Name Above Every Name</vt:lpstr>
      <vt:lpstr>A Name Above Every Name</vt:lpstr>
      <vt:lpstr>A Name Above Every Name</vt:lpstr>
      <vt:lpstr>A Name Above Every Name</vt:lpstr>
      <vt:lpstr>A Name Above Every Name</vt:lpstr>
      <vt:lpstr>A Name Above Every Name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Name Above Every Name</dc:title>
  <dc:creator>Owner</dc:creator>
  <cp:lastModifiedBy>Owner</cp:lastModifiedBy>
  <cp:revision>106</cp:revision>
  <dcterms:created xsi:type="dcterms:W3CDTF">2011-05-17T21:51:53Z</dcterms:created>
  <dcterms:modified xsi:type="dcterms:W3CDTF">2011-05-19T21:05:32Z</dcterms:modified>
</cp:coreProperties>
</file>